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97" r:id="rId3"/>
    <p:sldId id="299" r:id="rId4"/>
    <p:sldId id="300" r:id="rId5"/>
    <p:sldId id="307" r:id="rId6"/>
    <p:sldId id="301" r:id="rId7"/>
    <p:sldId id="312" r:id="rId8"/>
    <p:sldId id="298" r:id="rId9"/>
    <p:sldId id="304" r:id="rId10"/>
    <p:sldId id="305" r:id="rId11"/>
    <p:sldId id="324" r:id="rId12"/>
    <p:sldId id="325" r:id="rId13"/>
    <p:sldId id="327" r:id="rId14"/>
    <p:sldId id="326" r:id="rId15"/>
    <p:sldId id="306" r:id="rId16"/>
    <p:sldId id="302" r:id="rId17"/>
    <p:sldId id="310" r:id="rId18"/>
    <p:sldId id="309" r:id="rId19"/>
    <p:sldId id="308" r:id="rId20"/>
    <p:sldId id="317" r:id="rId21"/>
    <p:sldId id="347" r:id="rId22"/>
    <p:sldId id="345" r:id="rId23"/>
    <p:sldId id="346" r:id="rId24"/>
    <p:sldId id="332" r:id="rId25"/>
    <p:sldId id="333" r:id="rId26"/>
    <p:sldId id="330" r:id="rId27"/>
  </p:sldIdLst>
  <p:sldSz cx="9144000" cy="6858000" type="screen4x3"/>
  <p:notesSz cx="7102475" cy="9388475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0" autoAdjust="0"/>
    <p:restoredTop sz="94660"/>
  </p:normalViewPr>
  <p:slideViewPr>
    <p:cSldViewPr>
      <p:cViewPr>
        <p:scale>
          <a:sx n="100" d="100"/>
          <a:sy n="100" d="100"/>
        </p:scale>
        <p:origin x="-58" y="119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7AE928-9267-4976-8CC0-AFCFFBA4B952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1EFCB2CB-41C1-4D50-B1D3-A8771AAE2466}">
      <dgm:prSet phldrT="[Texto]" custT="1"/>
      <dgm:spPr/>
      <dgm:t>
        <a:bodyPr/>
        <a:lstStyle/>
        <a:p>
          <a:r>
            <a: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rPr>
            <a:t>90%</a:t>
          </a:r>
          <a:r>
            <a:rPr lang="es-ES" sz="1600" b="1" dirty="0" smtClean="0">
              <a:latin typeface="Calisto MT" pitchFamily="18" charset="0"/>
            </a:rPr>
            <a:t>  </a:t>
          </a:r>
          <a:r>
            <a:rPr lang="es-ES" sz="1400" b="1" dirty="0" smtClean="0">
              <a:latin typeface="Calisto MT" pitchFamily="18" charset="0"/>
            </a:rPr>
            <a:t>TANTO HOMBRES</a:t>
          </a:r>
        </a:p>
        <a:p>
          <a:r>
            <a:rPr lang="es-ES" sz="1400" b="1" dirty="0" smtClean="0">
              <a:latin typeface="Calisto MT" pitchFamily="18" charset="0"/>
            </a:rPr>
            <a:t>          COMO MUJERES</a:t>
          </a:r>
          <a:endParaRPr lang="es-EC" sz="1400" b="1" dirty="0">
            <a:latin typeface="Calisto MT" pitchFamily="18" charset="0"/>
          </a:endParaRPr>
        </a:p>
      </dgm:t>
    </dgm:pt>
    <dgm:pt modelId="{9DA74C9C-099D-406F-9848-0A24B04427B6}" type="parTrans" cxnId="{4B3B0A77-A135-4953-9BFD-1CF7B7366321}">
      <dgm:prSet/>
      <dgm:spPr/>
      <dgm:t>
        <a:bodyPr/>
        <a:lstStyle/>
        <a:p>
          <a:endParaRPr lang="es-EC"/>
        </a:p>
      </dgm:t>
    </dgm:pt>
    <dgm:pt modelId="{BD4FF9E8-298C-4042-9CA8-DDDC0FF07168}" type="sibTrans" cxnId="{4B3B0A77-A135-4953-9BFD-1CF7B7366321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407EC2EA-0784-4F47-A246-89C1EBDCD871}">
      <dgm:prSet phldrT="[Texto]"/>
      <dgm:spPr/>
      <dgm:t>
        <a:bodyPr/>
        <a:lstStyle/>
        <a:p>
          <a:r>
            <a:rPr lang="es-ES" b="1" dirty="0" smtClean="0">
              <a:latin typeface="Calisto MT" pitchFamily="18" charset="0"/>
            </a:rPr>
            <a:t>77%   MUJERES</a:t>
          </a:r>
        </a:p>
        <a:p>
          <a:r>
            <a:rPr lang="es-ES" b="1" dirty="0" smtClean="0">
              <a:latin typeface="Calisto MT" pitchFamily="18" charset="0"/>
            </a:rPr>
            <a:t>71%   HOMBRES</a:t>
          </a:r>
          <a:endParaRPr lang="es-EC" b="1" dirty="0">
            <a:latin typeface="Calisto MT" pitchFamily="18" charset="0"/>
          </a:endParaRPr>
        </a:p>
      </dgm:t>
    </dgm:pt>
    <dgm:pt modelId="{0ECA271C-AFE6-4378-B54F-B6FAACB77C19}" type="parTrans" cxnId="{9F24E376-F7AC-47C3-8F40-E62A273B09A6}">
      <dgm:prSet/>
      <dgm:spPr/>
      <dgm:t>
        <a:bodyPr/>
        <a:lstStyle/>
        <a:p>
          <a:endParaRPr lang="es-EC"/>
        </a:p>
      </dgm:t>
    </dgm:pt>
    <dgm:pt modelId="{7B802086-0AD1-48CD-B8D7-B0FAC41F5376}" type="sibTrans" cxnId="{9F24E376-F7AC-47C3-8F40-E62A273B09A6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  <dgm:t>
        <a:bodyPr/>
        <a:lstStyle/>
        <a:p>
          <a:endParaRPr lang="es-EC"/>
        </a:p>
      </dgm:t>
    </dgm:pt>
    <dgm:pt modelId="{4C461F3C-08A4-4888-959B-F2A66D983A75}" type="pres">
      <dgm:prSet presAssocID="{2B7AE928-9267-4976-8CC0-AFCFFBA4B95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C"/>
        </a:p>
      </dgm:t>
    </dgm:pt>
    <dgm:pt modelId="{98E2C783-1395-4050-A304-C7878F865139}" type="pres">
      <dgm:prSet presAssocID="{2B7AE928-9267-4976-8CC0-AFCFFBA4B952}" presName="dot1" presStyleLbl="alignNode1" presStyleIdx="0" presStyleCnt="10"/>
      <dgm:spPr/>
    </dgm:pt>
    <dgm:pt modelId="{48D411DC-ED71-4E4E-81B6-E83DC021BC14}" type="pres">
      <dgm:prSet presAssocID="{2B7AE928-9267-4976-8CC0-AFCFFBA4B952}" presName="dot2" presStyleLbl="alignNode1" presStyleIdx="1" presStyleCnt="10"/>
      <dgm:spPr/>
    </dgm:pt>
    <dgm:pt modelId="{4A73BAD9-429F-47D9-9A32-4683D9462E96}" type="pres">
      <dgm:prSet presAssocID="{2B7AE928-9267-4976-8CC0-AFCFFBA4B952}" presName="dot3" presStyleLbl="alignNode1" presStyleIdx="2" presStyleCnt="10"/>
      <dgm:spPr/>
    </dgm:pt>
    <dgm:pt modelId="{79A46C22-9EC8-4EDA-A792-3075297EF563}" type="pres">
      <dgm:prSet presAssocID="{2B7AE928-9267-4976-8CC0-AFCFFBA4B952}" presName="dotArrow1" presStyleLbl="alignNode1" presStyleIdx="3" presStyleCnt="10"/>
      <dgm:spPr/>
    </dgm:pt>
    <dgm:pt modelId="{6782D8CF-9611-411B-BC00-3B715A66478D}" type="pres">
      <dgm:prSet presAssocID="{2B7AE928-9267-4976-8CC0-AFCFFBA4B952}" presName="dotArrow2" presStyleLbl="alignNode1" presStyleIdx="4" presStyleCnt="10"/>
      <dgm:spPr/>
    </dgm:pt>
    <dgm:pt modelId="{47363BF2-B320-4363-8988-09AE6250C8B8}" type="pres">
      <dgm:prSet presAssocID="{2B7AE928-9267-4976-8CC0-AFCFFBA4B952}" presName="dotArrow3" presStyleLbl="alignNode1" presStyleIdx="5" presStyleCnt="10"/>
      <dgm:spPr/>
    </dgm:pt>
    <dgm:pt modelId="{08FE37B4-4AD0-43C1-9D06-B90E3DCBA6D3}" type="pres">
      <dgm:prSet presAssocID="{2B7AE928-9267-4976-8CC0-AFCFFBA4B952}" presName="dotArrow4" presStyleLbl="alignNode1" presStyleIdx="6" presStyleCnt="10"/>
      <dgm:spPr/>
    </dgm:pt>
    <dgm:pt modelId="{13FCCB26-9290-450D-81DD-3860434F812D}" type="pres">
      <dgm:prSet presAssocID="{2B7AE928-9267-4976-8CC0-AFCFFBA4B952}" presName="dotArrow5" presStyleLbl="alignNode1" presStyleIdx="7" presStyleCnt="10"/>
      <dgm:spPr/>
    </dgm:pt>
    <dgm:pt modelId="{0A93FBCE-B5F6-4D2D-B5C6-C08A1BA3E5F9}" type="pres">
      <dgm:prSet presAssocID="{2B7AE928-9267-4976-8CC0-AFCFFBA4B952}" presName="dotArrow6" presStyleLbl="alignNode1" presStyleIdx="8" presStyleCnt="10"/>
      <dgm:spPr/>
    </dgm:pt>
    <dgm:pt modelId="{6077DE72-7A81-492F-B551-60B8BCA8F45D}" type="pres">
      <dgm:prSet presAssocID="{2B7AE928-9267-4976-8CC0-AFCFFBA4B952}" presName="dotArrow7" presStyleLbl="alignNode1" presStyleIdx="9" presStyleCnt="10"/>
      <dgm:spPr/>
    </dgm:pt>
    <dgm:pt modelId="{250C4784-0B07-42C6-A0A6-21C5D9625704}" type="pres">
      <dgm:prSet presAssocID="{1EFCB2CB-41C1-4D50-B1D3-A8771AAE2466}" presName="parTx1" presStyleLbl="node1" presStyleIdx="0" presStyleCnt="2"/>
      <dgm:spPr/>
      <dgm:t>
        <a:bodyPr/>
        <a:lstStyle/>
        <a:p>
          <a:endParaRPr lang="es-EC"/>
        </a:p>
      </dgm:t>
    </dgm:pt>
    <dgm:pt modelId="{49E73023-AC5B-432E-AF07-C3C30DCEBB06}" type="pres">
      <dgm:prSet presAssocID="{BD4FF9E8-298C-4042-9CA8-DDDC0FF07168}" presName="picture1" presStyleCnt="0"/>
      <dgm:spPr/>
    </dgm:pt>
    <dgm:pt modelId="{C7AB7235-9F8C-4771-8084-B67A47B4DAB6}" type="pres">
      <dgm:prSet presAssocID="{BD4FF9E8-298C-4042-9CA8-DDDC0FF07168}" presName="imageRepeatNode" presStyleLbl="fgImgPlace1" presStyleIdx="0" presStyleCnt="2"/>
      <dgm:spPr/>
      <dgm:t>
        <a:bodyPr/>
        <a:lstStyle/>
        <a:p>
          <a:endParaRPr lang="es-EC"/>
        </a:p>
      </dgm:t>
    </dgm:pt>
    <dgm:pt modelId="{606E8ED5-B166-4803-80FC-8D7C46893432}" type="pres">
      <dgm:prSet presAssocID="{407EC2EA-0784-4F47-A246-89C1EBDCD871}" presName="parTx2" presStyleLbl="node1" presStyleIdx="1" presStyleCnt="2"/>
      <dgm:spPr/>
      <dgm:t>
        <a:bodyPr/>
        <a:lstStyle/>
        <a:p>
          <a:endParaRPr lang="es-EC"/>
        </a:p>
      </dgm:t>
    </dgm:pt>
    <dgm:pt modelId="{83730F94-2195-4082-A5BA-9EC9B8943C4B}" type="pres">
      <dgm:prSet presAssocID="{7B802086-0AD1-48CD-B8D7-B0FAC41F5376}" presName="picture2" presStyleCnt="0"/>
      <dgm:spPr/>
    </dgm:pt>
    <dgm:pt modelId="{2EEF168E-7DEE-4842-89EF-A8211F954CFB}" type="pres">
      <dgm:prSet presAssocID="{7B802086-0AD1-48CD-B8D7-B0FAC41F5376}" presName="imageRepeatNode" presStyleLbl="fgImgPlace1" presStyleIdx="1" presStyleCnt="2" custLinFactNeighborX="1043" custLinFactNeighborY="4087"/>
      <dgm:spPr/>
      <dgm:t>
        <a:bodyPr/>
        <a:lstStyle/>
        <a:p>
          <a:endParaRPr lang="es-EC"/>
        </a:p>
      </dgm:t>
    </dgm:pt>
  </dgm:ptLst>
  <dgm:cxnLst>
    <dgm:cxn modelId="{7C9A9F60-F8A6-4BCF-BEE0-073905248BEA}" type="presOf" srcId="{7B802086-0AD1-48CD-B8D7-B0FAC41F5376}" destId="{2EEF168E-7DEE-4842-89EF-A8211F954CFB}" srcOrd="0" destOrd="0" presId="urn:microsoft.com/office/officeart/2008/layout/AscendingPictureAccentProcess"/>
    <dgm:cxn modelId="{89D958A0-63B2-4388-A3C8-403F9B7183FE}" type="presOf" srcId="{1EFCB2CB-41C1-4D50-B1D3-A8771AAE2466}" destId="{250C4784-0B07-42C6-A0A6-21C5D9625704}" srcOrd="0" destOrd="0" presId="urn:microsoft.com/office/officeart/2008/layout/AscendingPictureAccentProcess"/>
    <dgm:cxn modelId="{C5A0E5CE-CCCD-4CC4-951B-D284C2F83A7C}" type="presOf" srcId="{407EC2EA-0784-4F47-A246-89C1EBDCD871}" destId="{606E8ED5-B166-4803-80FC-8D7C46893432}" srcOrd="0" destOrd="0" presId="urn:microsoft.com/office/officeart/2008/layout/AscendingPictureAccentProcess"/>
    <dgm:cxn modelId="{D770DFBA-B9CD-409E-BE0D-59487FA253BB}" type="presOf" srcId="{2B7AE928-9267-4976-8CC0-AFCFFBA4B952}" destId="{4C461F3C-08A4-4888-959B-F2A66D983A75}" srcOrd="0" destOrd="0" presId="urn:microsoft.com/office/officeart/2008/layout/AscendingPictureAccentProcess"/>
    <dgm:cxn modelId="{57CB3D4D-B2EB-46B2-812D-0CB0391CE4CB}" type="presOf" srcId="{BD4FF9E8-298C-4042-9CA8-DDDC0FF07168}" destId="{C7AB7235-9F8C-4771-8084-B67A47B4DAB6}" srcOrd="0" destOrd="0" presId="urn:microsoft.com/office/officeart/2008/layout/AscendingPictureAccentProcess"/>
    <dgm:cxn modelId="{4B3B0A77-A135-4953-9BFD-1CF7B7366321}" srcId="{2B7AE928-9267-4976-8CC0-AFCFFBA4B952}" destId="{1EFCB2CB-41C1-4D50-B1D3-A8771AAE2466}" srcOrd="0" destOrd="0" parTransId="{9DA74C9C-099D-406F-9848-0A24B04427B6}" sibTransId="{BD4FF9E8-298C-4042-9CA8-DDDC0FF07168}"/>
    <dgm:cxn modelId="{9F24E376-F7AC-47C3-8F40-E62A273B09A6}" srcId="{2B7AE928-9267-4976-8CC0-AFCFFBA4B952}" destId="{407EC2EA-0784-4F47-A246-89C1EBDCD871}" srcOrd="1" destOrd="0" parTransId="{0ECA271C-AFE6-4378-B54F-B6FAACB77C19}" sibTransId="{7B802086-0AD1-48CD-B8D7-B0FAC41F5376}"/>
    <dgm:cxn modelId="{11631B15-AE88-43B5-A57D-7DCA7BA0DBF2}" type="presParOf" srcId="{4C461F3C-08A4-4888-959B-F2A66D983A75}" destId="{98E2C783-1395-4050-A304-C7878F865139}" srcOrd="0" destOrd="0" presId="urn:microsoft.com/office/officeart/2008/layout/AscendingPictureAccentProcess"/>
    <dgm:cxn modelId="{5857DE94-6B6B-4FDC-82E1-955155CC3984}" type="presParOf" srcId="{4C461F3C-08A4-4888-959B-F2A66D983A75}" destId="{48D411DC-ED71-4E4E-81B6-E83DC021BC14}" srcOrd="1" destOrd="0" presId="urn:microsoft.com/office/officeart/2008/layout/AscendingPictureAccentProcess"/>
    <dgm:cxn modelId="{CFFBA4D8-246F-4E9E-88A3-E9557A86A713}" type="presParOf" srcId="{4C461F3C-08A4-4888-959B-F2A66D983A75}" destId="{4A73BAD9-429F-47D9-9A32-4683D9462E96}" srcOrd="2" destOrd="0" presId="urn:microsoft.com/office/officeart/2008/layout/AscendingPictureAccentProcess"/>
    <dgm:cxn modelId="{11DA4FDF-3C3F-48AC-B7EF-8D2F809807C3}" type="presParOf" srcId="{4C461F3C-08A4-4888-959B-F2A66D983A75}" destId="{79A46C22-9EC8-4EDA-A792-3075297EF563}" srcOrd="3" destOrd="0" presId="urn:microsoft.com/office/officeart/2008/layout/AscendingPictureAccentProcess"/>
    <dgm:cxn modelId="{2A70E5E4-80EF-4D77-8C12-DA3308EED10D}" type="presParOf" srcId="{4C461F3C-08A4-4888-959B-F2A66D983A75}" destId="{6782D8CF-9611-411B-BC00-3B715A66478D}" srcOrd="4" destOrd="0" presId="urn:microsoft.com/office/officeart/2008/layout/AscendingPictureAccentProcess"/>
    <dgm:cxn modelId="{6786AB34-9515-4D2D-906B-7A6CE07EC6A9}" type="presParOf" srcId="{4C461F3C-08A4-4888-959B-F2A66D983A75}" destId="{47363BF2-B320-4363-8988-09AE6250C8B8}" srcOrd="5" destOrd="0" presId="urn:microsoft.com/office/officeart/2008/layout/AscendingPictureAccentProcess"/>
    <dgm:cxn modelId="{BEBE7FBC-E71A-40FC-93BF-68BF77A380AC}" type="presParOf" srcId="{4C461F3C-08A4-4888-959B-F2A66D983A75}" destId="{08FE37B4-4AD0-43C1-9D06-B90E3DCBA6D3}" srcOrd="6" destOrd="0" presId="urn:microsoft.com/office/officeart/2008/layout/AscendingPictureAccentProcess"/>
    <dgm:cxn modelId="{273678DF-04CB-4643-89B6-4FDD5E43A2AF}" type="presParOf" srcId="{4C461F3C-08A4-4888-959B-F2A66D983A75}" destId="{13FCCB26-9290-450D-81DD-3860434F812D}" srcOrd="7" destOrd="0" presId="urn:microsoft.com/office/officeart/2008/layout/AscendingPictureAccentProcess"/>
    <dgm:cxn modelId="{ED12871C-F13F-4EFF-B10E-8EBDF5E77B6A}" type="presParOf" srcId="{4C461F3C-08A4-4888-959B-F2A66D983A75}" destId="{0A93FBCE-B5F6-4D2D-B5C6-C08A1BA3E5F9}" srcOrd="8" destOrd="0" presId="urn:microsoft.com/office/officeart/2008/layout/AscendingPictureAccentProcess"/>
    <dgm:cxn modelId="{9A292098-6A84-4454-8123-38AAB16FC7EE}" type="presParOf" srcId="{4C461F3C-08A4-4888-959B-F2A66D983A75}" destId="{6077DE72-7A81-492F-B551-60B8BCA8F45D}" srcOrd="9" destOrd="0" presId="urn:microsoft.com/office/officeart/2008/layout/AscendingPictureAccentProcess"/>
    <dgm:cxn modelId="{B021940D-3086-4DF4-A9B8-A033D7318B03}" type="presParOf" srcId="{4C461F3C-08A4-4888-959B-F2A66D983A75}" destId="{250C4784-0B07-42C6-A0A6-21C5D9625704}" srcOrd="10" destOrd="0" presId="urn:microsoft.com/office/officeart/2008/layout/AscendingPictureAccentProcess"/>
    <dgm:cxn modelId="{8C55430E-7E3F-4C3A-B939-8EA642D6450B}" type="presParOf" srcId="{4C461F3C-08A4-4888-959B-F2A66D983A75}" destId="{49E73023-AC5B-432E-AF07-C3C30DCEBB06}" srcOrd="11" destOrd="0" presId="urn:microsoft.com/office/officeart/2008/layout/AscendingPictureAccentProcess"/>
    <dgm:cxn modelId="{960F558A-98F3-4374-AE2B-0F408F50C155}" type="presParOf" srcId="{49E73023-AC5B-432E-AF07-C3C30DCEBB06}" destId="{C7AB7235-9F8C-4771-8084-B67A47B4DAB6}" srcOrd="0" destOrd="0" presId="urn:microsoft.com/office/officeart/2008/layout/AscendingPictureAccentProcess"/>
    <dgm:cxn modelId="{53D0995D-AE05-43C7-A3EA-D9C0F772640A}" type="presParOf" srcId="{4C461F3C-08A4-4888-959B-F2A66D983A75}" destId="{606E8ED5-B166-4803-80FC-8D7C46893432}" srcOrd="12" destOrd="0" presId="urn:microsoft.com/office/officeart/2008/layout/AscendingPictureAccentProcess"/>
    <dgm:cxn modelId="{DBBC2B4E-6E86-4C16-8508-0B92634863B0}" type="presParOf" srcId="{4C461F3C-08A4-4888-959B-F2A66D983A75}" destId="{83730F94-2195-4082-A5BA-9EC9B8943C4B}" srcOrd="13" destOrd="0" presId="urn:microsoft.com/office/officeart/2008/layout/AscendingPictureAccentProcess"/>
    <dgm:cxn modelId="{3C30FB62-2EBA-4D4B-A474-C82ECC3428EF}" type="presParOf" srcId="{83730F94-2195-4082-A5BA-9EC9B8943C4B}" destId="{2EEF168E-7DEE-4842-89EF-A8211F954CFB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833A9F-A560-4873-9209-7777AA0ABEA1}" type="doc">
      <dgm:prSet loTypeId="urn:microsoft.com/office/officeart/2005/8/layout/cycle2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89527A94-4FAD-4F32-8CBA-565B9FDA3EC0}">
      <dgm:prSet phldrT="[Texto]"/>
      <dgm:spPr/>
      <dgm:t>
        <a:bodyPr/>
        <a:lstStyle/>
        <a:p>
          <a:r>
            <a:rPr lang="es-ES" b="1" dirty="0" smtClean="0"/>
            <a:t>RADICULAR</a:t>
          </a:r>
          <a:endParaRPr lang="es-EC" b="1" dirty="0"/>
        </a:p>
      </dgm:t>
    </dgm:pt>
    <dgm:pt modelId="{D547E403-8754-4099-8816-5570F8FD74ED}" type="parTrans" cxnId="{0F6717A3-D7EA-462E-95F2-77C6AEC1E12A}">
      <dgm:prSet/>
      <dgm:spPr/>
      <dgm:t>
        <a:bodyPr/>
        <a:lstStyle/>
        <a:p>
          <a:endParaRPr lang="es-EC"/>
        </a:p>
      </dgm:t>
    </dgm:pt>
    <dgm:pt modelId="{1E82B313-E484-48B6-859A-32D7DC6719CF}" type="sibTrans" cxnId="{0F6717A3-D7EA-462E-95F2-77C6AEC1E12A}">
      <dgm:prSet/>
      <dgm:spPr/>
      <dgm:t>
        <a:bodyPr/>
        <a:lstStyle/>
        <a:p>
          <a:endParaRPr lang="es-EC"/>
        </a:p>
      </dgm:t>
    </dgm:pt>
    <dgm:pt modelId="{47BAD9E1-56AB-4014-B490-5B0950FC04F9}">
      <dgm:prSet phldrT="[Texto]"/>
      <dgm:spPr/>
      <dgm:t>
        <a:bodyPr/>
        <a:lstStyle/>
        <a:p>
          <a:r>
            <a:rPr lang="es-ES" b="1" dirty="0" smtClean="0"/>
            <a:t>AXIAL</a:t>
          </a:r>
        </a:p>
        <a:p>
          <a:r>
            <a:rPr lang="es-ES" b="1" dirty="0" smtClean="0"/>
            <a:t>Cervical - LUMBAR </a:t>
          </a:r>
          <a:endParaRPr lang="es-EC" b="1" dirty="0"/>
        </a:p>
      </dgm:t>
    </dgm:pt>
    <dgm:pt modelId="{0AB14523-F4BA-4BD0-AF95-1EB3AD6C9A9B}" type="parTrans" cxnId="{991A863B-F1DC-4024-A59C-027A1A8D2935}">
      <dgm:prSet/>
      <dgm:spPr/>
      <dgm:t>
        <a:bodyPr/>
        <a:lstStyle/>
        <a:p>
          <a:endParaRPr lang="es-EC"/>
        </a:p>
      </dgm:t>
    </dgm:pt>
    <dgm:pt modelId="{6EAC301C-5B77-4594-A0DD-D9AF977B0DC8}" type="sibTrans" cxnId="{991A863B-F1DC-4024-A59C-027A1A8D2935}">
      <dgm:prSet/>
      <dgm:spPr/>
      <dgm:t>
        <a:bodyPr/>
        <a:lstStyle/>
        <a:p>
          <a:endParaRPr lang="es-EC"/>
        </a:p>
      </dgm:t>
    </dgm:pt>
    <dgm:pt modelId="{D2DEBCC0-1575-4FF8-B5C3-FA8E0D699DE5}">
      <dgm:prSet phldrT="[Texto]" custT="1"/>
      <dgm:spPr/>
      <dgm:t>
        <a:bodyPr/>
        <a:lstStyle/>
        <a:p>
          <a:r>
            <a:rPr lang="es-ES" sz="1200" b="1" dirty="0" smtClean="0"/>
            <a:t>MIELOPATICO </a:t>
          </a:r>
          <a:endParaRPr lang="es-EC" sz="1200" b="1" dirty="0"/>
        </a:p>
      </dgm:t>
    </dgm:pt>
    <dgm:pt modelId="{79D804DD-1249-4274-ACA3-14FAD2226E7D}" type="sibTrans" cxnId="{9E9EAF56-55B9-40AF-B078-B0EE7381E8A8}">
      <dgm:prSet/>
      <dgm:spPr/>
      <dgm:t>
        <a:bodyPr/>
        <a:lstStyle/>
        <a:p>
          <a:endParaRPr lang="es-EC"/>
        </a:p>
      </dgm:t>
    </dgm:pt>
    <dgm:pt modelId="{FEC84806-DC57-4E7E-83B0-715B27A1A1AD}" type="parTrans" cxnId="{9E9EAF56-55B9-40AF-B078-B0EE7381E8A8}">
      <dgm:prSet/>
      <dgm:spPr/>
      <dgm:t>
        <a:bodyPr/>
        <a:lstStyle/>
        <a:p>
          <a:endParaRPr lang="es-EC"/>
        </a:p>
      </dgm:t>
    </dgm:pt>
    <dgm:pt modelId="{C847A8FA-ADD7-4F39-8A67-60CE42323948}" type="pres">
      <dgm:prSet presAssocID="{E8833A9F-A560-4873-9209-7777AA0ABEA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828027E-640C-47FE-8C75-B81AEB466CDF}" type="pres">
      <dgm:prSet presAssocID="{89527A94-4FAD-4F32-8CBA-565B9FDA3EC0}" presName="node" presStyleLbl="node1" presStyleIdx="0" presStyleCnt="3" custAng="19632837" custScaleY="61917" custRadScaleRad="124598" custRadScaleInc="23090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4A3FC97-B1F9-4312-B39A-E03AA2911FBF}" type="pres">
      <dgm:prSet presAssocID="{1E82B313-E484-48B6-859A-32D7DC6719CF}" presName="sibTrans" presStyleLbl="sibTrans2D1" presStyleIdx="0" presStyleCnt="3"/>
      <dgm:spPr/>
      <dgm:t>
        <a:bodyPr/>
        <a:lstStyle/>
        <a:p>
          <a:endParaRPr lang="es-EC"/>
        </a:p>
      </dgm:t>
    </dgm:pt>
    <dgm:pt modelId="{90EC11BD-D437-4AC7-8BD6-C64C2C935D26}" type="pres">
      <dgm:prSet presAssocID="{1E82B313-E484-48B6-859A-32D7DC6719CF}" presName="connectorText" presStyleLbl="sibTrans2D1" presStyleIdx="0" presStyleCnt="3"/>
      <dgm:spPr/>
      <dgm:t>
        <a:bodyPr/>
        <a:lstStyle/>
        <a:p>
          <a:endParaRPr lang="es-EC"/>
        </a:p>
      </dgm:t>
    </dgm:pt>
    <dgm:pt modelId="{C6DF503C-2443-4ECB-96B1-3EAC777B7D04}" type="pres">
      <dgm:prSet presAssocID="{D2DEBCC0-1575-4FF8-B5C3-FA8E0D699DE5}" presName="node" presStyleLbl="node1" presStyleIdx="1" presStyleCnt="3" custAng="2591615" custScaleY="48108" custRadScaleRad="147475" custRadScaleInc="-12315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D3DB8CB-867B-4400-AC64-58FD5E1F8D37}" type="pres">
      <dgm:prSet presAssocID="{79D804DD-1249-4274-ACA3-14FAD2226E7D}" presName="sibTrans" presStyleLbl="sibTrans2D1" presStyleIdx="1" presStyleCnt="3"/>
      <dgm:spPr/>
      <dgm:t>
        <a:bodyPr/>
        <a:lstStyle/>
        <a:p>
          <a:endParaRPr lang="es-EC"/>
        </a:p>
      </dgm:t>
    </dgm:pt>
    <dgm:pt modelId="{EBB8CF00-81F9-49DF-9ECF-B8EE3E8B00E4}" type="pres">
      <dgm:prSet presAssocID="{79D804DD-1249-4274-ACA3-14FAD2226E7D}" presName="connectorText" presStyleLbl="sibTrans2D1" presStyleIdx="1" presStyleCnt="3"/>
      <dgm:spPr/>
      <dgm:t>
        <a:bodyPr/>
        <a:lstStyle/>
        <a:p>
          <a:endParaRPr lang="es-EC"/>
        </a:p>
      </dgm:t>
    </dgm:pt>
    <dgm:pt modelId="{B2220725-1A20-46BB-AACA-2C98725BAED6}" type="pres">
      <dgm:prSet presAssocID="{47BAD9E1-56AB-4014-B490-5B0950FC04F9}" presName="node" presStyleLbl="node1" presStyleIdx="2" presStyleCnt="3" custAng="1713278" custScaleX="101044" custScaleY="87013" custRadScaleRad="122522" custRadScaleInc="14147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28F8A44-70F9-4C17-AA0A-979CD5236542}" type="pres">
      <dgm:prSet presAssocID="{6EAC301C-5B77-4594-A0DD-D9AF977B0DC8}" presName="sibTrans" presStyleLbl="sibTrans2D1" presStyleIdx="2" presStyleCnt="3" custLinFactNeighborX="-30512" custLinFactNeighborY="60941"/>
      <dgm:spPr/>
      <dgm:t>
        <a:bodyPr/>
        <a:lstStyle/>
        <a:p>
          <a:endParaRPr lang="es-EC"/>
        </a:p>
      </dgm:t>
    </dgm:pt>
    <dgm:pt modelId="{1E434017-7694-482B-84F9-497E8C5490C6}" type="pres">
      <dgm:prSet presAssocID="{6EAC301C-5B77-4594-A0DD-D9AF977B0DC8}" presName="connectorText" presStyleLbl="sibTrans2D1" presStyleIdx="2" presStyleCnt="3"/>
      <dgm:spPr/>
      <dgm:t>
        <a:bodyPr/>
        <a:lstStyle/>
        <a:p>
          <a:endParaRPr lang="es-EC"/>
        </a:p>
      </dgm:t>
    </dgm:pt>
  </dgm:ptLst>
  <dgm:cxnLst>
    <dgm:cxn modelId="{B50FDA2A-1563-49FC-AB32-6DC30F1FEF9B}" type="presOf" srcId="{1E82B313-E484-48B6-859A-32D7DC6719CF}" destId="{90EC11BD-D437-4AC7-8BD6-C64C2C935D26}" srcOrd="1" destOrd="0" presId="urn:microsoft.com/office/officeart/2005/8/layout/cycle2"/>
    <dgm:cxn modelId="{24DF0D58-FA31-4172-A653-149709ADDCD4}" type="presOf" srcId="{47BAD9E1-56AB-4014-B490-5B0950FC04F9}" destId="{B2220725-1A20-46BB-AACA-2C98725BAED6}" srcOrd="0" destOrd="0" presId="urn:microsoft.com/office/officeart/2005/8/layout/cycle2"/>
    <dgm:cxn modelId="{E88BAA22-AB91-46C2-8C2C-C7A0E800F01A}" type="presOf" srcId="{E8833A9F-A560-4873-9209-7777AA0ABEA1}" destId="{C847A8FA-ADD7-4F39-8A67-60CE42323948}" srcOrd="0" destOrd="0" presId="urn:microsoft.com/office/officeart/2005/8/layout/cycle2"/>
    <dgm:cxn modelId="{8636D8E9-28B8-4E4F-B963-AA0329B50212}" type="presOf" srcId="{6EAC301C-5B77-4594-A0DD-D9AF977B0DC8}" destId="{A28F8A44-70F9-4C17-AA0A-979CD5236542}" srcOrd="0" destOrd="0" presId="urn:microsoft.com/office/officeart/2005/8/layout/cycle2"/>
    <dgm:cxn modelId="{9E9EAF56-55B9-40AF-B078-B0EE7381E8A8}" srcId="{E8833A9F-A560-4873-9209-7777AA0ABEA1}" destId="{D2DEBCC0-1575-4FF8-B5C3-FA8E0D699DE5}" srcOrd="1" destOrd="0" parTransId="{FEC84806-DC57-4E7E-83B0-715B27A1A1AD}" sibTransId="{79D804DD-1249-4274-ACA3-14FAD2226E7D}"/>
    <dgm:cxn modelId="{0F6717A3-D7EA-462E-95F2-77C6AEC1E12A}" srcId="{E8833A9F-A560-4873-9209-7777AA0ABEA1}" destId="{89527A94-4FAD-4F32-8CBA-565B9FDA3EC0}" srcOrd="0" destOrd="0" parTransId="{D547E403-8754-4099-8816-5570F8FD74ED}" sibTransId="{1E82B313-E484-48B6-859A-32D7DC6719CF}"/>
    <dgm:cxn modelId="{217B8422-9289-4F15-B05B-6D32D8F31075}" type="presOf" srcId="{79D804DD-1249-4274-ACA3-14FAD2226E7D}" destId="{EBB8CF00-81F9-49DF-9ECF-B8EE3E8B00E4}" srcOrd="1" destOrd="0" presId="urn:microsoft.com/office/officeart/2005/8/layout/cycle2"/>
    <dgm:cxn modelId="{74926991-0B7A-4682-9896-DD78906D8936}" type="presOf" srcId="{1E82B313-E484-48B6-859A-32D7DC6719CF}" destId="{B4A3FC97-B1F9-4312-B39A-E03AA2911FBF}" srcOrd="0" destOrd="0" presId="urn:microsoft.com/office/officeart/2005/8/layout/cycle2"/>
    <dgm:cxn modelId="{C1AC6BB8-8DFB-4B6D-A60F-FD7D9A6F6028}" type="presOf" srcId="{6EAC301C-5B77-4594-A0DD-D9AF977B0DC8}" destId="{1E434017-7694-482B-84F9-497E8C5490C6}" srcOrd="1" destOrd="0" presId="urn:microsoft.com/office/officeart/2005/8/layout/cycle2"/>
    <dgm:cxn modelId="{C5917AAF-B196-4056-AC36-0FED76884786}" type="presOf" srcId="{89527A94-4FAD-4F32-8CBA-565B9FDA3EC0}" destId="{A828027E-640C-47FE-8C75-B81AEB466CDF}" srcOrd="0" destOrd="0" presId="urn:microsoft.com/office/officeart/2005/8/layout/cycle2"/>
    <dgm:cxn modelId="{378133BB-BB22-4E54-9832-17D8A73AF0D7}" type="presOf" srcId="{79D804DD-1249-4274-ACA3-14FAD2226E7D}" destId="{ED3DB8CB-867B-4400-AC64-58FD5E1F8D37}" srcOrd="0" destOrd="0" presId="urn:microsoft.com/office/officeart/2005/8/layout/cycle2"/>
    <dgm:cxn modelId="{991A863B-F1DC-4024-A59C-027A1A8D2935}" srcId="{E8833A9F-A560-4873-9209-7777AA0ABEA1}" destId="{47BAD9E1-56AB-4014-B490-5B0950FC04F9}" srcOrd="2" destOrd="0" parTransId="{0AB14523-F4BA-4BD0-AF95-1EB3AD6C9A9B}" sibTransId="{6EAC301C-5B77-4594-A0DD-D9AF977B0DC8}"/>
    <dgm:cxn modelId="{B533680B-3768-4AE6-AA5B-A36127331BCF}" type="presOf" srcId="{D2DEBCC0-1575-4FF8-B5C3-FA8E0D699DE5}" destId="{C6DF503C-2443-4ECB-96B1-3EAC777B7D04}" srcOrd="0" destOrd="0" presId="urn:microsoft.com/office/officeart/2005/8/layout/cycle2"/>
    <dgm:cxn modelId="{C4D1FB15-DEF8-4476-9DE6-30687DBE90B0}" type="presParOf" srcId="{C847A8FA-ADD7-4F39-8A67-60CE42323948}" destId="{A828027E-640C-47FE-8C75-B81AEB466CDF}" srcOrd="0" destOrd="0" presId="urn:microsoft.com/office/officeart/2005/8/layout/cycle2"/>
    <dgm:cxn modelId="{5DB0AE59-C7FC-49D4-8641-1BC5CD213F91}" type="presParOf" srcId="{C847A8FA-ADD7-4F39-8A67-60CE42323948}" destId="{B4A3FC97-B1F9-4312-B39A-E03AA2911FBF}" srcOrd="1" destOrd="0" presId="urn:microsoft.com/office/officeart/2005/8/layout/cycle2"/>
    <dgm:cxn modelId="{0926F6DA-166D-41DE-BC10-BCC712A590B6}" type="presParOf" srcId="{B4A3FC97-B1F9-4312-B39A-E03AA2911FBF}" destId="{90EC11BD-D437-4AC7-8BD6-C64C2C935D26}" srcOrd="0" destOrd="0" presId="urn:microsoft.com/office/officeart/2005/8/layout/cycle2"/>
    <dgm:cxn modelId="{2C52A0D2-2F85-4B35-892D-0F173545C316}" type="presParOf" srcId="{C847A8FA-ADD7-4F39-8A67-60CE42323948}" destId="{C6DF503C-2443-4ECB-96B1-3EAC777B7D04}" srcOrd="2" destOrd="0" presId="urn:microsoft.com/office/officeart/2005/8/layout/cycle2"/>
    <dgm:cxn modelId="{DC069324-973C-4579-8BB4-C9DAA30D56D9}" type="presParOf" srcId="{C847A8FA-ADD7-4F39-8A67-60CE42323948}" destId="{ED3DB8CB-867B-4400-AC64-58FD5E1F8D37}" srcOrd="3" destOrd="0" presId="urn:microsoft.com/office/officeart/2005/8/layout/cycle2"/>
    <dgm:cxn modelId="{2A241CF9-8527-4A67-8839-0969D0E0E5A8}" type="presParOf" srcId="{ED3DB8CB-867B-4400-AC64-58FD5E1F8D37}" destId="{EBB8CF00-81F9-49DF-9ECF-B8EE3E8B00E4}" srcOrd="0" destOrd="0" presId="urn:microsoft.com/office/officeart/2005/8/layout/cycle2"/>
    <dgm:cxn modelId="{7650F33F-A26B-41DA-837E-BB90591CB6EB}" type="presParOf" srcId="{C847A8FA-ADD7-4F39-8A67-60CE42323948}" destId="{B2220725-1A20-46BB-AACA-2C98725BAED6}" srcOrd="4" destOrd="0" presId="urn:microsoft.com/office/officeart/2005/8/layout/cycle2"/>
    <dgm:cxn modelId="{1ADE2622-3ACD-486C-9DB0-319C88E5DC81}" type="presParOf" srcId="{C847A8FA-ADD7-4F39-8A67-60CE42323948}" destId="{A28F8A44-70F9-4C17-AA0A-979CD5236542}" srcOrd="5" destOrd="0" presId="urn:microsoft.com/office/officeart/2005/8/layout/cycle2"/>
    <dgm:cxn modelId="{92498004-ED91-4F47-B42B-56BC3A87C9B7}" type="presParOf" srcId="{A28F8A44-70F9-4C17-AA0A-979CD5236542}" destId="{1E434017-7694-482B-84F9-497E8C5490C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2C783-1395-4050-A304-C7878F865139}">
      <dsp:nvSpPr>
        <dsp:cNvPr id="0" name=""/>
        <dsp:cNvSpPr/>
      </dsp:nvSpPr>
      <dsp:spPr>
        <a:xfrm>
          <a:off x="2143565" y="2298710"/>
          <a:ext cx="145594" cy="1455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D411DC-ED71-4E4E-81B6-E83DC021BC14}">
      <dsp:nvSpPr>
        <dsp:cNvPr id="0" name=""/>
        <dsp:cNvSpPr/>
      </dsp:nvSpPr>
      <dsp:spPr>
        <a:xfrm>
          <a:off x="2016024" y="2503101"/>
          <a:ext cx="145594" cy="1455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3BAD9-429F-47D9-9A32-4683D9462E96}">
      <dsp:nvSpPr>
        <dsp:cNvPr id="0" name=""/>
        <dsp:cNvSpPr/>
      </dsp:nvSpPr>
      <dsp:spPr>
        <a:xfrm>
          <a:off x="1864023" y="2680059"/>
          <a:ext cx="145594" cy="1455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46C22-9EC8-4EDA-A792-3075297EF563}">
      <dsp:nvSpPr>
        <dsp:cNvPr id="0" name=""/>
        <dsp:cNvSpPr/>
      </dsp:nvSpPr>
      <dsp:spPr>
        <a:xfrm>
          <a:off x="2045725" y="241664"/>
          <a:ext cx="145594" cy="1455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82D8CF-9611-411B-BC00-3B715A66478D}">
      <dsp:nvSpPr>
        <dsp:cNvPr id="0" name=""/>
        <dsp:cNvSpPr/>
      </dsp:nvSpPr>
      <dsp:spPr>
        <a:xfrm>
          <a:off x="2240240" y="125752"/>
          <a:ext cx="145594" cy="1455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63BF2-B320-4363-8988-09AE6250C8B8}">
      <dsp:nvSpPr>
        <dsp:cNvPr id="0" name=""/>
        <dsp:cNvSpPr/>
      </dsp:nvSpPr>
      <dsp:spPr>
        <a:xfrm>
          <a:off x="2434172" y="9841"/>
          <a:ext cx="145594" cy="1455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E37B4-4AD0-43C1-9D06-B90E3DCBA6D3}">
      <dsp:nvSpPr>
        <dsp:cNvPr id="0" name=""/>
        <dsp:cNvSpPr/>
      </dsp:nvSpPr>
      <dsp:spPr>
        <a:xfrm>
          <a:off x="2628104" y="125752"/>
          <a:ext cx="145594" cy="1455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FCCB26-9290-450D-81DD-3860434F812D}">
      <dsp:nvSpPr>
        <dsp:cNvPr id="0" name=""/>
        <dsp:cNvSpPr/>
      </dsp:nvSpPr>
      <dsp:spPr>
        <a:xfrm>
          <a:off x="2822619" y="241664"/>
          <a:ext cx="145594" cy="1455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93FBCE-B5F6-4D2D-B5C6-C08A1BA3E5F9}">
      <dsp:nvSpPr>
        <dsp:cNvPr id="0" name=""/>
        <dsp:cNvSpPr/>
      </dsp:nvSpPr>
      <dsp:spPr>
        <a:xfrm>
          <a:off x="2434172" y="254414"/>
          <a:ext cx="145594" cy="1455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77DE72-7A81-492F-B551-60B8BCA8F45D}">
      <dsp:nvSpPr>
        <dsp:cNvPr id="0" name=""/>
        <dsp:cNvSpPr/>
      </dsp:nvSpPr>
      <dsp:spPr>
        <a:xfrm>
          <a:off x="2434172" y="498988"/>
          <a:ext cx="145594" cy="1455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0C4784-0B07-42C6-A0A6-21C5D9625704}">
      <dsp:nvSpPr>
        <dsp:cNvPr id="0" name=""/>
        <dsp:cNvSpPr/>
      </dsp:nvSpPr>
      <dsp:spPr>
        <a:xfrm>
          <a:off x="1249614" y="3211867"/>
          <a:ext cx="3140186" cy="8422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4673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rPr>
            <a:t>90%</a:t>
          </a:r>
          <a:r>
            <a:rPr lang="es-ES" sz="1600" b="1" kern="1200" dirty="0" smtClean="0">
              <a:latin typeface="Calisto MT" pitchFamily="18" charset="0"/>
            </a:rPr>
            <a:t>  </a:t>
          </a:r>
          <a:r>
            <a:rPr lang="es-ES" sz="1400" b="1" kern="1200" dirty="0" smtClean="0">
              <a:latin typeface="Calisto MT" pitchFamily="18" charset="0"/>
            </a:rPr>
            <a:t>TANTO HOMBRES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Calisto MT" pitchFamily="18" charset="0"/>
            </a:rPr>
            <a:t>          COMO MUJERES</a:t>
          </a:r>
          <a:endParaRPr lang="es-EC" sz="1400" b="1" kern="1200" dirty="0">
            <a:latin typeface="Calisto MT" pitchFamily="18" charset="0"/>
          </a:endParaRPr>
        </a:p>
      </dsp:txBody>
      <dsp:txXfrm>
        <a:off x="1290731" y="3252984"/>
        <a:ext cx="3057952" cy="760057"/>
      </dsp:txXfrm>
    </dsp:sp>
    <dsp:sp modelId="{C7AB7235-9F8C-4771-8084-B67A47B4DAB6}">
      <dsp:nvSpPr>
        <dsp:cNvPr id="0" name=""/>
        <dsp:cNvSpPr/>
      </dsp:nvSpPr>
      <dsp:spPr>
        <a:xfrm>
          <a:off x="378957" y="2386576"/>
          <a:ext cx="1455947" cy="145585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6E8ED5-B166-4803-80FC-8D7C46893432}">
      <dsp:nvSpPr>
        <dsp:cNvPr id="0" name=""/>
        <dsp:cNvSpPr/>
      </dsp:nvSpPr>
      <dsp:spPr>
        <a:xfrm>
          <a:off x="2576855" y="1564376"/>
          <a:ext cx="3140186" cy="8422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4673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smtClean="0">
              <a:latin typeface="Calisto MT" pitchFamily="18" charset="0"/>
            </a:rPr>
            <a:t>77%   MUJERES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smtClean="0">
              <a:latin typeface="Calisto MT" pitchFamily="18" charset="0"/>
            </a:rPr>
            <a:t>71%   HOMBRES</a:t>
          </a:r>
          <a:endParaRPr lang="es-EC" sz="1900" b="1" kern="1200" dirty="0">
            <a:latin typeface="Calisto MT" pitchFamily="18" charset="0"/>
          </a:endParaRPr>
        </a:p>
      </dsp:txBody>
      <dsp:txXfrm>
        <a:off x="2617972" y="1605493"/>
        <a:ext cx="3057952" cy="760057"/>
      </dsp:txXfrm>
    </dsp:sp>
    <dsp:sp modelId="{2EEF168E-7DEE-4842-89EF-A8211F954CFB}">
      <dsp:nvSpPr>
        <dsp:cNvPr id="0" name=""/>
        <dsp:cNvSpPr/>
      </dsp:nvSpPr>
      <dsp:spPr>
        <a:xfrm>
          <a:off x="1721384" y="798585"/>
          <a:ext cx="1455947" cy="1455850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8027E-640C-47FE-8C75-B81AEB466CDF}">
      <dsp:nvSpPr>
        <dsp:cNvPr id="0" name=""/>
        <dsp:cNvSpPr/>
      </dsp:nvSpPr>
      <dsp:spPr>
        <a:xfrm rot="19632837">
          <a:off x="3493601" y="3472902"/>
          <a:ext cx="1829382" cy="113269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RADICULAR</a:t>
          </a:r>
          <a:endParaRPr lang="es-EC" sz="2000" b="1" kern="1200" dirty="0"/>
        </a:p>
      </dsp:txBody>
      <dsp:txXfrm>
        <a:off x="3761508" y="3638782"/>
        <a:ext cx="1293568" cy="800939"/>
      </dsp:txXfrm>
    </dsp:sp>
    <dsp:sp modelId="{B4A3FC97-B1F9-4312-B39A-E03AA2911FBF}">
      <dsp:nvSpPr>
        <dsp:cNvPr id="0" name=""/>
        <dsp:cNvSpPr/>
      </dsp:nvSpPr>
      <dsp:spPr>
        <a:xfrm rot="16616896">
          <a:off x="4043046" y="2152955"/>
          <a:ext cx="1115008" cy="61741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/>
        </a:p>
      </dsp:txBody>
      <dsp:txXfrm>
        <a:off x="4124455" y="2368370"/>
        <a:ext cx="929783" cy="370450"/>
      </dsp:txXfrm>
    </dsp:sp>
    <dsp:sp modelId="{C6DF503C-2443-4ECB-96B1-3EAC777B7D04}">
      <dsp:nvSpPr>
        <dsp:cNvPr id="0" name=""/>
        <dsp:cNvSpPr/>
      </dsp:nvSpPr>
      <dsp:spPr>
        <a:xfrm rot="2591615">
          <a:off x="3870462" y="506843"/>
          <a:ext cx="1829382" cy="88007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MIELOPATICO </a:t>
          </a:r>
          <a:endParaRPr lang="es-EC" sz="1200" b="1" kern="1200" dirty="0"/>
        </a:p>
      </dsp:txBody>
      <dsp:txXfrm>
        <a:off x="4138369" y="635728"/>
        <a:ext cx="1293568" cy="622309"/>
      </dsp:txXfrm>
    </dsp:sp>
    <dsp:sp modelId="{ED3DB8CB-867B-4400-AC64-58FD5E1F8D37}">
      <dsp:nvSpPr>
        <dsp:cNvPr id="0" name=""/>
        <dsp:cNvSpPr/>
      </dsp:nvSpPr>
      <dsp:spPr>
        <a:xfrm rot="10562275">
          <a:off x="3148544" y="733606"/>
          <a:ext cx="517552" cy="61741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/>
        </a:p>
      </dsp:txBody>
      <dsp:txXfrm rot="10800000">
        <a:off x="3303624" y="851725"/>
        <a:ext cx="362286" cy="370450"/>
      </dsp:txXfrm>
    </dsp:sp>
    <dsp:sp modelId="{B2220725-1A20-46BB-AACA-2C98725BAED6}">
      <dsp:nvSpPr>
        <dsp:cNvPr id="0" name=""/>
        <dsp:cNvSpPr/>
      </dsp:nvSpPr>
      <dsp:spPr>
        <a:xfrm rot="1713278">
          <a:off x="1060110" y="344971"/>
          <a:ext cx="1848481" cy="15918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AXIAL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Cervical - LUMBAR </a:t>
          </a:r>
          <a:endParaRPr lang="es-EC" sz="2000" b="1" kern="1200" dirty="0"/>
        </a:p>
      </dsp:txBody>
      <dsp:txXfrm>
        <a:off x="1330814" y="578085"/>
        <a:ext cx="1307073" cy="1125572"/>
      </dsp:txXfrm>
    </dsp:sp>
    <dsp:sp modelId="{A28F8A44-70F9-4C17-AA0A-979CD5236542}">
      <dsp:nvSpPr>
        <dsp:cNvPr id="0" name=""/>
        <dsp:cNvSpPr/>
      </dsp:nvSpPr>
      <dsp:spPr>
        <a:xfrm rot="3005637">
          <a:off x="2260881" y="2702830"/>
          <a:ext cx="1208834" cy="61741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/>
        </a:p>
      </dsp:txBody>
      <dsp:txXfrm>
        <a:off x="2294080" y="2755270"/>
        <a:ext cx="1023609" cy="370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47F73FDC-3FF2-4931-B03B-2DFC33174435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A5FDAA8-F413-4B6B-81B5-9F0F1579626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33250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1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2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3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20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24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25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DAA8-F413-4B6B-81B5-9F0F1579626D}" type="slidenum">
              <a:rPr lang="es-EC" smtClean="0"/>
              <a:t>26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8386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7515-6BB3-46CB-8B94-148F6B9AB60D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4EBF6-9ABE-46CC-A638-6C7957CB8C7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21862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7515-6BB3-46CB-8B94-148F6B9AB60D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4EBF6-9ABE-46CC-A638-6C7957CB8C7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89850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7515-6BB3-46CB-8B94-148F6B9AB60D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4EBF6-9ABE-46CC-A638-6C7957CB8C7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25441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7515-6BB3-46CB-8B94-148F6B9AB60D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4EBF6-9ABE-46CC-A638-6C7957CB8C7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5782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7515-6BB3-46CB-8B94-148F6B9AB60D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4EBF6-9ABE-46CC-A638-6C7957CB8C7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25776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7515-6BB3-46CB-8B94-148F6B9AB60D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4EBF6-9ABE-46CC-A638-6C7957CB8C7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44708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7515-6BB3-46CB-8B94-148F6B9AB60D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4EBF6-9ABE-46CC-A638-6C7957CB8C7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61801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7515-6BB3-46CB-8B94-148F6B9AB60D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4EBF6-9ABE-46CC-A638-6C7957CB8C7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05430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7515-6BB3-46CB-8B94-148F6B9AB60D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4EBF6-9ABE-46CC-A638-6C7957CB8C7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85758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7515-6BB3-46CB-8B94-148F6B9AB60D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4EBF6-9ABE-46CC-A638-6C7957CB8C7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23043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7515-6BB3-46CB-8B94-148F6B9AB60D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4EBF6-9ABE-46CC-A638-6C7957CB8C7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70141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‹Nº›</a:t>
            </a:fld>
            <a:endParaRPr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1" y="2517304"/>
            <a:ext cx="9143999" cy="129857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二等辺三角形 7"/>
          <p:cNvSpPr/>
          <p:nvPr userDrawn="1"/>
        </p:nvSpPr>
        <p:spPr>
          <a:xfrm>
            <a:off x="4022169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33"/>
          <p:cNvSpPr/>
          <p:nvPr userDrawn="1"/>
        </p:nvSpPr>
        <p:spPr>
          <a:xfrm rot="10800000">
            <a:off x="1752045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二等辺三角形 7"/>
          <p:cNvSpPr/>
          <p:nvPr userDrawn="1"/>
        </p:nvSpPr>
        <p:spPr>
          <a:xfrm>
            <a:off x="5427247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二等辺三角形 33"/>
          <p:cNvSpPr/>
          <p:nvPr userDrawn="1"/>
        </p:nvSpPr>
        <p:spPr>
          <a:xfrm rot="10800000">
            <a:off x="3157123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二等辺三角形 7"/>
          <p:cNvSpPr/>
          <p:nvPr userDrawn="1"/>
        </p:nvSpPr>
        <p:spPr>
          <a:xfrm>
            <a:off x="6832325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二等辺三角形 33"/>
          <p:cNvSpPr/>
          <p:nvPr userDrawn="1"/>
        </p:nvSpPr>
        <p:spPr>
          <a:xfrm rot="10800000">
            <a:off x="4562201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二等辺三角形 7"/>
          <p:cNvSpPr/>
          <p:nvPr userDrawn="1"/>
        </p:nvSpPr>
        <p:spPr>
          <a:xfrm>
            <a:off x="8237403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二等辺三角形 33"/>
          <p:cNvSpPr/>
          <p:nvPr userDrawn="1"/>
        </p:nvSpPr>
        <p:spPr>
          <a:xfrm rot="10800000">
            <a:off x="5967278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二等辺三角形 7"/>
          <p:cNvSpPr/>
          <p:nvPr userDrawn="1"/>
        </p:nvSpPr>
        <p:spPr>
          <a:xfrm>
            <a:off x="2617091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二等辺三角形 33"/>
          <p:cNvSpPr/>
          <p:nvPr userDrawn="1"/>
        </p:nvSpPr>
        <p:spPr>
          <a:xfrm rot="10800000">
            <a:off x="346967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539202" y="4780193"/>
            <a:ext cx="8100859" cy="1170662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611216" y="4684183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6"/>
          <p:cNvSpPr/>
          <p:nvPr userDrawn="1"/>
        </p:nvSpPr>
        <p:spPr>
          <a:xfrm rot="18900000">
            <a:off x="1809146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6"/>
          <p:cNvSpPr/>
          <p:nvPr userDrawn="1"/>
        </p:nvSpPr>
        <p:spPr>
          <a:xfrm rot="18900000">
            <a:off x="3214224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6"/>
          <p:cNvSpPr/>
          <p:nvPr userDrawn="1"/>
        </p:nvSpPr>
        <p:spPr>
          <a:xfrm rot="18900000">
            <a:off x="4619302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6"/>
          <p:cNvSpPr/>
          <p:nvPr userDrawn="1"/>
        </p:nvSpPr>
        <p:spPr>
          <a:xfrm rot="18900000">
            <a:off x="6024380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6"/>
          <p:cNvSpPr/>
          <p:nvPr userDrawn="1"/>
        </p:nvSpPr>
        <p:spPr>
          <a:xfrm rot="18900000">
            <a:off x="404068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837279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 baseline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245288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3653297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5061305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6469313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</p:spTree>
    <p:extLst>
      <p:ext uri="{BB962C8B-B14F-4D97-AF65-F5344CB8AC3E}">
        <p14:creationId xmlns:p14="http://schemas.microsoft.com/office/powerpoint/2010/main" val="46071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  <p:bldP spid="31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animBg="1"/>
      <p:bldP spid="11" grpId="0" animBg="1"/>
      <p:bldP spid="14" grpId="0" animBg="1"/>
      <p:bldP spid="17" grpId="0" animBg="1"/>
      <p:bldP spid="20" grpId="0" animBg="1"/>
      <p:bldP spid="23" grpId="0" animBg="1"/>
      <p:bldP spid="26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C7515-6BB3-46CB-8B94-148F6B9AB60D}" type="datetimeFigureOut">
              <a:rPr lang="es-EC" smtClean="0"/>
              <a:t>8/9/2021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4EBF6-9ABE-46CC-A638-6C7957CB8C7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8753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1.xml"/><Relationship Id="rId12" Type="http://schemas.openxmlformats.org/officeDocument/2006/relationships/hyperlink" Target="https://www.sciencedirect.com/science/journal/10634584/22/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11" Type="http://schemas.openxmlformats.org/officeDocument/2006/relationships/hyperlink" Target="https://www.sciencedirect.com/science/journal/10634584" TargetMode="External"/><Relationship Id="rId5" Type="http://schemas.openxmlformats.org/officeDocument/2006/relationships/image" Target="../media/image5.jpe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image" Target="../media/image17.jpeg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5.jpeg"/><Relationship Id="rId10" Type="http://schemas.openxmlformats.org/officeDocument/2006/relationships/diagramLayout" Target="../diagrams/layout2.xml"/><Relationship Id="rId4" Type="http://schemas.openxmlformats.org/officeDocument/2006/relationships/image" Target="../media/image14.png"/><Relationship Id="rId9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5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5.jpe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5.jpe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5.jpe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5.jpe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5.jpe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gif"/><Relationship Id="rId5" Type="http://schemas.openxmlformats.org/officeDocument/2006/relationships/image" Target="../media/image5.jpe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latin typeface="Calisto MT" pitchFamily="18" charset="0"/>
              </a:rPr>
              <a:t>"Abordaje terapéutico biorregulador en la discopatía lumbar"</a:t>
            </a:r>
            <a:r>
              <a:rPr lang="es-EC" dirty="0" smtClean="0">
                <a:latin typeface="Calisto MT" pitchFamily="18" charset="0"/>
              </a:rPr>
              <a:t> </a:t>
            </a:r>
            <a:endParaRPr lang="es-EC" dirty="0">
              <a:latin typeface="Calisto MT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600" y="4365104"/>
            <a:ext cx="7344816" cy="1752600"/>
          </a:xfrm>
        </p:spPr>
        <p:txBody>
          <a:bodyPr>
            <a:normAutofit/>
          </a:bodyPr>
          <a:lstStyle/>
          <a:p>
            <a:r>
              <a:rPr lang="es-EC" sz="1800" b="1" dirty="0" smtClean="0">
                <a:solidFill>
                  <a:schemeClr val="tx1"/>
                </a:solidFill>
                <a:latin typeface="Calisto MT" pitchFamily="18" charset="0"/>
              </a:rPr>
              <a:t>Dr. Carlos Chiriboga Accini.</a:t>
            </a:r>
          </a:p>
          <a:p>
            <a:r>
              <a:rPr lang="es-EC" sz="1800" b="1" dirty="0" smtClean="0">
                <a:solidFill>
                  <a:schemeClr val="tx1"/>
                </a:solidFill>
                <a:latin typeface="Calisto MT" pitchFamily="18" charset="0"/>
              </a:rPr>
              <a:t>Docente investigador. UCSG. </a:t>
            </a:r>
          </a:p>
          <a:p>
            <a:r>
              <a:rPr lang="es-EC" sz="1800" b="1" dirty="0" smtClean="0">
                <a:solidFill>
                  <a:schemeClr val="tx1"/>
                </a:solidFill>
                <a:latin typeface="Calisto MT" pitchFamily="18" charset="0"/>
              </a:rPr>
              <a:t>  Staff de  Ortopedia y Traumatología</a:t>
            </a:r>
            <a:r>
              <a:rPr lang="es-EC" sz="1800" b="1" dirty="0">
                <a:solidFill>
                  <a:schemeClr val="tx1"/>
                </a:solidFill>
                <a:latin typeface="Calisto MT" pitchFamily="18" charset="0"/>
              </a:rPr>
              <a:t> </a:t>
            </a:r>
            <a:r>
              <a:rPr lang="es-EC" sz="1800" b="1" dirty="0" smtClean="0">
                <a:solidFill>
                  <a:schemeClr val="tx1"/>
                </a:solidFill>
                <a:latin typeface="Calisto MT" pitchFamily="18" charset="0"/>
              </a:rPr>
              <a:t>Omnihospital.</a:t>
            </a:r>
          </a:p>
          <a:p>
            <a:r>
              <a:rPr lang="es-ES" sz="1800" b="1" dirty="0" smtClean="0">
                <a:solidFill>
                  <a:schemeClr val="tx1"/>
                </a:solidFill>
                <a:latin typeface="Calisto MT" pitchFamily="18" charset="0"/>
              </a:rPr>
              <a:t>Guayaquil Ecuador</a:t>
            </a:r>
            <a:endParaRPr lang="es-EC" sz="1800" b="1" dirty="0" smtClean="0">
              <a:solidFill>
                <a:schemeClr val="tx1"/>
              </a:solidFill>
              <a:latin typeface="Calisto MT" pitchFamily="18" charset="0"/>
            </a:endParaRPr>
          </a:p>
          <a:p>
            <a:endParaRPr lang="es-EC" sz="1800" b="1" dirty="0" smtClean="0">
              <a:solidFill>
                <a:schemeClr val="tx1"/>
              </a:solidFill>
              <a:latin typeface="Calisto MT" pitchFamily="18" charset="0"/>
            </a:endParaRPr>
          </a:p>
          <a:p>
            <a:endParaRPr lang="es-EC" sz="1800" b="1" dirty="0">
              <a:solidFill>
                <a:schemeClr val="tx1"/>
              </a:solidFill>
              <a:latin typeface="Calisto MT" pitchFamily="18" charset="0"/>
            </a:endParaRPr>
          </a:p>
        </p:txBody>
      </p:sp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805264"/>
            <a:ext cx="1584176" cy="936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6222077"/>
            <a:ext cx="1296144" cy="519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2699345" cy="770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455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337474"/>
            <a:ext cx="899145" cy="438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452872"/>
            <a:ext cx="720080" cy="288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107888" y="1121312"/>
            <a:ext cx="8531992" cy="1752600"/>
          </a:xfrm>
        </p:spPr>
        <p:txBody>
          <a:bodyPr>
            <a:normAutofit/>
          </a:bodyPr>
          <a:lstStyle/>
          <a:p>
            <a:pPr algn="just"/>
            <a:r>
              <a:rPr lang="es-EC" dirty="0" smtClean="0">
                <a:solidFill>
                  <a:srgbClr val="002060"/>
                </a:solidFill>
                <a:latin typeface="Calisto MT" pitchFamily="18" charset="0"/>
              </a:rPr>
              <a:t>Enfermedad </a:t>
            </a:r>
            <a:r>
              <a:rPr lang="es-EC" dirty="0">
                <a:solidFill>
                  <a:srgbClr val="002060"/>
                </a:solidFill>
                <a:latin typeface="Calisto MT" pitchFamily="18" charset="0"/>
              </a:rPr>
              <a:t>degenerativa del disco </a:t>
            </a:r>
            <a:r>
              <a:rPr lang="es-EC" dirty="0" smtClean="0">
                <a:solidFill>
                  <a:srgbClr val="002060"/>
                </a:solidFill>
                <a:latin typeface="Calisto MT" pitchFamily="18" charset="0"/>
              </a:rPr>
              <a:t>intervertebral (EDD) </a:t>
            </a:r>
            <a:r>
              <a:rPr lang="es-EC" dirty="0">
                <a:solidFill>
                  <a:srgbClr val="002060"/>
                </a:solidFill>
                <a:latin typeface="Calisto MT" pitchFamily="18" charset="0"/>
              </a:rPr>
              <a:t>sigue siendo </a:t>
            </a:r>
            <a:r>
              <a:rPr lang="es-EC" dirty="0" smtClean="0">
                <a:solidFill>
                  <a:srgbClr val="002060"/>
                </a:solidFill>
                <a:latin typeface="Calisto MT" pitchFamily="18" charset="0"/>
              </a:rPr>
              <a:t>cada año un </a:t>
            </a:r>
            <a:r>
              <a:rPr lang="es-EC" dirty="0">
                <a:solidFill>
                  <a:srgbClr val="002060"/>
                </a:solidFill>
                <a:latin typeface="Calisto MT" pitchFamily="18" charset="0"/>
              </a:rPr>
              <a:t>problema de salud </a:t>
            </a:r>
            <a:r>
              <a:rPr lang="es-EC" dirty="0" smtClean="0">
                <a:solidFill>
                  <a:srgbClr val="002060"/>
                </a:solidFill>
                <a:latin typeface="Calisto MT" pitchFamily="18" charset="0"/>
              </a:rPr>
              <a:t>más importante.</a:t>
            </a:r>
          </a:p>
          <a:p>
            <a:pPr algn="just"/>
            <a:endParaRPr lang="es-EC" dirty="0">
              <a:solidFill>
                <a:srgbClr val="002060"/>
              </a:solidFill>
              <a:latin typeface="Calisto MT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073352" y="6218146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400" dirty="0">
                <a:solidFill>
                  <a:srgbClr val="0000FF"/>
                </a:solidFill>
              </a:rPr>
              <a:t>Kos N, Gradisnik L, Velnar T. A Brief Review of the Degenerative Intervertebral Disc Disease. </a:t>
            </a:r>
            <a:r>
              <a:rPr lang="es-EC" sz="1400" dirty="0" smtClean="0">
                <a:solidFill>
                  <a:srgbClr val="0000FF"/>
                </a:solidFill>
              </a:rPr>
              <a:t>      </a:t>
            </a:r>
            <a:r>
              <a:rPr lang="es-EC" sz="1400" i="1" dirty="0" smtClean="0">
                <a:solidFill>
                  <a:srgbClr val="0000FF"/>
                </a:solidFill>
              </a:rPr>
              <a:t>Med </a:t>
            </a:r>
            <a:r>
              <a:rPr lang="es-EC" sz="1400" i="1" dirty="0">
                <a:solidFill>
                  <a:srgbClr val="0000FF"/>
                </a:solidFill>
              </a:rPr>
              <a:t>Arch</a:t>
            </a:r>
            <a:r>
              <a:rPr lang="es-EC" sz="1400" dirty="0">
                <a:solidFill>
                  <a:srgbClr val="0000FF"/>
                </a:solidFill>
              </a:rPr>
              <a:t>. </a:t>
            </a:r>
            <a:r>
              <a:rPr lang="es-EC" sz="1400" b="1" dirty="0">
                <a:solidFill>
                  <a:srgbClr val="0000FF"/>
                </a:solidFill>
              </a:rPr>
              <a:t>2019</a:t>
            </a:r>
            <a:r>
              <a:rPr lang="es-EC" sz="1400" dirty="0">
                <a:solidFill>
                  <a:srgbClr val="0000FF"/>
                </a:solidFill>
              </a:rPr>
              <a:t>;73(6):421-424.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77695"/>
            <a:ext cx="2972658" cy="3409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326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510570"/>
            <a:ext cx="683121" cy="265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510570"/>
            <a:ext cx="576064" cy="230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720550" y="810590"/>
            <a:ext cx="3252814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000" b="1" dirty="0">
                <a:solidFill>
                  <a:srgbClr val="002060"/>
                </a:solidFill>
                <a:latin typeface="Calisto MT" pitchFamily="18" charset="0"/>
              </a:rPr>
              <a:t>(EDD</a:t>
            </a: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)</a:t>
            </a:r>
          </a:p>
          <a:p>
            <a:r>
              <a:rPr lang="es-EC" sz="2800" b="1" dirty="0" smtClean="0">
                <a:solidFill>
                  <a:srgbClr val="002060"/>
                </a:solidFill>
                <a:latin typeface="Calisto MT" pitchFamily="18" charset="0"/>
              </a:rPr>
              <a:t>Prevalencia: </a:t>
            </a:r>
          </a:p>
          <a:p>
            <a:r>
              <a:rPr lang="es-EC" sz="2800" b="1" dirty="0" smtClean="0">
                <a:solidFill>
                  <a:srgbClr val="002060"/>
                </a:solidFill>
                <a:latin typeface="Calisto MT" pitchFamily="18" charset="0"/>
              </a:rPr>
              <a:t> en toda la columna</a:t>
            </a:r>
            <a:endParaRPr lang="es-EC" sz="2800" b="1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920193735"/>
              </p:ext>
            </p:extLst>
          </p:nvPr>
        </p:nvGraphicFramePr>
        <p:xfrm>
          <a:off x="2220416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3" name="22 CuadroTexto"/>
          <p:cNvSpPr txBox="1"/>
          <p:nvPr/>
        </p:nvSpPr>
        <p:spPr>
          <a:xfrm>
            <a:off x="1546592" y="3861048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  <a:latin typeface="Calisto MT" pitchFamily="18" charset="0"/>
              </a:rPr>
              <a:t>&gt; 50 A</a:t>
            </a:r>
            <a:r>
              <a:rPr lang="es-EC" b="1" dirty="0" smtClean="0">
                <a:solidFill>
                  <a:srgbClr val="0000FF"/>
                </a:solidFill>
                <a:latin typeface="Calisto MT" pitchFamily="18" charset="0"/>
              </a:rPr>
              <a:t>ÑOS</a:t>
            </a:r>
            <a:endParaRPr lang="es-EC" b="1" dirty="0">
              <a:solidFill>
                <a:srgbClr val="0000FF"/>
              </a:solidFill>
              <a:latin typeface="Calisto MT" pitchFamily="18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2836992" y="2195585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  <a:latin typeface="Calisto MT" pitchFamily="18" charset="0"/>
              </a:rPr>
              <a:t>&lt; 50 A</a:t>
            </a:r>
            <a:r>
              <a:rPr lang="es-EC" b="1" dirty="0" smtClean="0">
                <a:solidFill>
                  <a:srgbClr val="0000FF"/>
                </a:solidFill>
                <a:latin typeface="Calisto MT" pitchFamily="18" charset="0"/>
              </a:rPr>
              <a:t>ÑOS</a:t>
            </a:r>
            <a:endParaRPr lang="es-EC" b="1" dirty="0">
              <a:solidFill>
                <a:srgbClr val="0000FF"/>
              </a:solidFill>
              <a:latin typeface="Calisto MT" pitchFamily="18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1187624" y="6156590"/>
            <a:ext cx="706727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sz="1400" dirty="0"/>
              <a:t>Prevalence and distribution of intervertebral disc degeneration over the entire spine in a population-based cohort: the Wakayama Spine </a:t>
            </a:r>
            <a:r>
              <a:rPr lang="en-US" sz="1400" dirty="0" smtClean="0"/>
              <a:t>Study. </a:t>
            </a:r>
            <a:r>
              <a:rPr lang="en-US" sz="1400" dirty="0">
                <a:hlinkClick r:id="rId11" tooltip="Go to Osteoarthritis and Cartilage on ScienceDirect"/>
              </a:rPr>
              <a:t>Osteoarthritis and Cartilage</a:t>
            </a:r>
            <a:endParaRPr lang="en-US" sz="1400" dirty="0"/>
          </a:p>
          <a:p>
            <a:pPr fontAlgn="ctr"/>
            <a:r>
              <a:rPr lang="en-US" sz="1400" dirty="0">
                <a:hlinkClick r:id="rId12" tooltip="Go to table of contents for this volume/issue"/>
              </a:rPr>
              <a:t>Volume 22, Issue 1</a:t>
            </a:r>
            <a:r>
              <a:rPr lang="en-US" sz="1400" dirty="0"/>
              <a:t>, January 2014, Pages 104-110</a:t>
            </a:r>
          </a:p>
          <a:p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8491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508030"/>
            <a:ext cx="755129" cy="268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6508030"/>
            <a:ext cx="755576" cy="302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La degeneración del disco está directamente relacionada con el aumento de la edad del </a:t>
            </a:r>
            <a:r>
              <a:rPr lang="es-EC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paciente….</a:t>
            </a:r>
            <a:endParaRPr lang="es-EC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20550" y="810590"/>
            <a:ext cx="680377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b="1" dirty="0">
                <a:solidFill>
                  <a:srgbClr val="002060"/>
                </a:solidFill>
                <a:latin typeface="Calisto MT" pitchFamily="18" charset="0"/>
              </a:rPr>
              <a:t>(EDD</a:t>
            </a:r>
            <a:r>
              <a:rPr lang="es-EC" sz="2800" b="1" dirty="0" smtClean="0">
                <a:solidFill>
                  <a:srgbClr val="002060"/>
                </a:solidFill>
                <a:latin typeface="Calisto MT" pitchFamily="18" charset="0"/>
              </a:rPr>
              <a:t>)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Calisto MT" pitchFamily="18" charset="0"/>
              </a:rPr>
              <a:t>Causas: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Mecánicas</a:t>
            </a:r>
            <a:endParaRPr lang="en-US" sz="2800" b="1" dirty="0" smtClean="0">
              <a:solidFill>
                <a:srgbClr val="002060"/>
              </a:solidFill>
              <a:latin typeface="Calisto MT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Traumáticas</a:t>
            </a:r>
            <a:endParaRPr lang="en-US" sz="2800" b="1" dirty="0" smtClean="0">
              <a:solidFill>
                <a:srgbClr val="002060"/>
              </a:solidFill>
              <a:latin typeface="Calisto MT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Genéticas</a:t>
            </a:r>
            <a:endParaRPr lang="en-US" sz="2800" b="1" dirty="0" smtClean="0">
              <a:solidFill>
                <a:srgbClr val="002060"/>
              </a:solidFill>
              <a:latin typeface="Calisto MT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Nutricional</a:t>
            </a:r>
            <a:r>
              <a:rPr lang="en-US" sz="2800" b="1" dirty="0" smtClean="0">
                <a:solidFill>
                  <a:srgbClr val="002060"/>
                </a:solidFill>
                <a:latin typeface="Calisto MT" pitchFamily="18" charset="0"/>
              </a:rPr>
              <a:t> </a:t>
            </a:r>
          </a:p>
          <a:p>
            <a:endParaRPr lang="en-US" sz="2800" b="1" dirty="0" smtClean="0">
              <a:solidFill>
                <a:srgbClr val="002060"/>
              </a:solidFill>
              <a:latin typeface="Calisto MT" pitchFamily="18" charset="0"/>
            </a:endParaRPr>
          </a:p>
          <a:p>
            <a:endParaRPr lang="es-EC" sz="2800" b="1" dirty="0" smtClean="0">
              <a:solidFill>
                <a:srgbClr val="002060"/>
              </a:solidFill>
              <a:latin typeface="Calisto MT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971600" y="6129855"/>
            <a:ext cx="74888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200" dirty="0" err="1">
                <a:solidFill>
                  <a:srgbClr val="0000FF"/>
                </a:solidFill>
              </a:rPr>
              <a:t>Donnally</a:t>
            </a:r>
            <a:r>
              <a:rPr lang="es-EC" sz="1200" dirty="0">
                <a:solidFill>
                  <a:srgbClr val="0000FF"/>
                </a:solidFill>
              </a:rPr>
              <a:t> III CJ, </a:t>
            </a:r>
            <a:r>
              <a:rPr lang="es-EC" sz="1200" dirty="0" err="1">
                <a:solidFill>
                  <a:srgbClr val="0000FF"/>
                </a:solidFill>
              </a:rPr>
              <a:t>Hanna</a:t>
            </a:r>
            <a:r>
              <a:rPr lang="es-EC" sz="1200" dirty="0">
                <a:solidFill>
                  <a:srgbClr val="0000FF"/>
                </a:solidFill>
              </a:rPr>
              <a:t> A, </a:t>
            </a:r>
            <a:r>
              <a:rPr lang="es-EC" sz="1200" dirty="0" err="1">
                <a:solidFill>
                  <a:srgbClr val="0000FF"/>
                </a:solidFill>
              </a:rPr>
              <a:t>Varacallo</a:t>
            </a:r>
            <a:r>
              <a:rPr lang="es-EC" sz="1200" dirty="0">
                <a:solidFill>
                  <a:srgbClr val="0000FF"/>
                </a:solidFill>
              </a:rPr>
              <a:t> M. Lumbar </a:t>
            </a:r>
            <a:r>
              <a:rPr lang="es-EC" sz="1200" dirty="0" err="1">
                <a:solidFill>
                  <a:srgbClr val="0000FF"/>
                </a:solidFill>
              </a:rPr>
              <a:t>Degenerative</a:t>
            </a:r>
            <a:r>
              <a:rPr lang="es-EC" sz="1200" dirty="0">
                <a:solidFill>
                  <a:srgbClr val="0000FF"/>
                </a:solidFill>
              </a:rPr>
              <a:t> Disk </a:t>
            </a:r>
            <a:r>
              <a:rPr lang="es-EC" sz="1200" dirty="0" err="1">
                <a:solidFill>
                  <a:srgbClr val="0000FF"/>
                </a:solidFill>
              </a:rPr>
              <a:t>Disease</a:t>
            </a:r>
            <a:r>
              <a:rPr lang="es-EC" sz="1200" dirty="0">
                <a:solidFill>
                  <a:srgbClr val="0000FF"/>
                </a:solidFill>
              </a:rPr>
              <a:t>. [</a:t>
            </a:r>
            <a:r>
              <a:rPr lang="es-EC" sz="1200" dirty="0" err="1">
                <a:solidFill>
                  <a:srgbClr val="0000FF"/>
                </a:solidFill>
              </a:rPr>
              <a:t>Updated</a:t>
            </a:r>
            <a:r>
              <a:rPr lang="es-EC" sz="1200" dirty="0">
                <a:solidFill>
                  <a:srgbClr val="0000FF"/>
                </a:solidFill>
              </a:rPr>
              <a:t> 2020 </a:t>
            </a:r>
            <a:r>
              <a:rPr lang="es-EC" sz="1200" dirty="0" err="1">
                <a:solidFill>
                  <a:srgbClr val="0000FF"/>
                </a:solidFill>
              </a:rPr>
              <a:t>Apr</a:t>
            </a:r>
            <a:r>
              <a:rPr lang="es-EC" sz="1200" dirty="0">
                <a:solidFill>
                  <a:srgbClr val="0000FF"/>
                </a:solidFill>
              </a:rPr>
              <a:t> 13]. In: </a:t>
            </a:r>
            <a:r>
              <a:rPr lang="es-EC" sz="1200" dirty="0" err="1">
                <a:solidFill>
                  <a:srgbClr val="0000FF"/>
                </a:solidFill>
              </a:rPr>
              <a:t>StatPearls</a:t>
            </a:r>
            <a:r>
              <a:rPr lang="es-EC" sz="1200" dirty="0">
                <a:solidFill>
                  <a:srgbClr val="0000FF"/>
                </a:solidFill>
              </a:rPr>
              <a:t> [Internet]. </a:t>
            </a:r>
            <a:r>
              <a:rPr lang="es-EC" sz="1200" dirty="0" err="1">
                <a:solidFill>
                  <a:srgbClr val="0000FF"/>
                </a:solidFill>
              </a:rPr>
              <a:t>Treasure</a:t>
            </a:r>
            <a:r>
              <a:rPr lang="es-EC" sz="1200" dirty="0">
                <a:solidFill>
                  <a:srgbClr val="0000FF"/>
                </a:solidFill>
              </a:rPr>
              <a:t> Island (FL): </a:t>
            </a:r>
            <a:r>
              <a:rPr lang="es-EC" sz="1200" dirty="0" err="1">
                <a:solidFill>
                  <a:srgbClr val="0000FF"/>
                </a:solidFill>
              </a:rPr>
              <a:t>StatPearls</a:t>
            </a:r>
            <a:r>
              <a:rPr lang="es-EC" sz="1200" dirty="0">
                <a:solidFill>
                  <a:srgbClr val="0000FF"/>
                </a:solidFill>
              </a:rPr>
              <a:t> Publishing; 2020 </a:t>
            </a:r>
            <a:r>
              <a:rPr lang="es-EC" sz="1200" dirty="0" err="1">
                <a:solidFill>
                  <a:srgbClr val="0000FF"/>
                </a:solidFill>
              </a:rPr>
              <a:t>Jan</a:t>
            </a:r>
            <a:r>
              <a:rPr lang="es-EC" sz="1200" dirty="0">
                <a:solidFill>
                  <a:srgbClr val="0000FF"/>
                </a:solidFill>
              </a:rPr>
              <a:t>-. </a:t>
            </a:r>
            <a:r>
              <a:rPr lang="es-EC" sz="1200" dirty="0" err="1">
                <a:solidFill>
                  <a:srgbClr val="0000FF"/>
                </a:solidFill>
              </a:rPr>
              <a:t>Available</a:t>
            </a:r>
            <a:r>
              <a:rPr lang="es-EC" sz="1200" dirty="0">
                <a:solidFill>
                  <a:srgbClr val="0000FF"/>
                </a:solidFill>
              </a:rPr>
              <a:t> </a:t>
            </a:r>
            <a:r>
              <a:rPr lang="es-EC" sz="1200" dirty="0" err="1">
                <a:solidFill>
                  <a:srgbClr val="0000FF"/>
                </a:solidFill>
              </a:rPr>
              <a:t>from</a:t>
            </a:r>
            <a:r>
              <a:rPr lang="es-EC" sz="1200" dirty="0">
                <a:solidFill>
                  <a:srgbClr val="0000FF"/>
                </a:solidFill>
              </a:rPr>
              <a:t>: https://www.ncbi.nlm.nih.gov/books/NBK448134/</a:t>
            </a:r>
          </a:p>
        </p:txBody>
      </p:sp>
      <p:sp>
        <p:nvSpPr>
          <p:cNvPr id="5" name="4 Rectángulo"/>
          <p:cNvSpPr/>
          <p:nvPr/>
        </p:nvSpPr>
        <p:spPr>
          <a:xfrm rot="2612052">
            <a:off x="6194782" y="2361458"/>
            <a:ext cx="28997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stress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79" y="164308"/>
            <a:ext cx="2116384" cy="3696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66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337474"/>
            <a:ext cx="899145" cy="438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6337474"/>
            <a:ext cx="1008112" cy="403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144463" y="1587116"/>
            <a:ext cx="5435649" cy="1752600"/>
          </a:xfrm>
        </p:spPr>
        <p:txBody>
          <a:bodyPr>
            <a:noAutofit/>
          </a:bodyPr>
          <a:lstStyle/>
          <a:p>
            <a:pPr marL="457200" indent="-457200" algn="l">
              <a:buAutoNum type="arabicPeriod"/>
            </a:pPr>
            <a:r>
              <a:rPr lang="es-EC" sz="2000" dirty="0" smtClean="0">
                <a:solidFill>
                  <a:srgbClr val="002060"/>
                </a:solidFill>
                <a:latin typeface="Calisto MT" pitchFamily="18" charset="0"/>
              </a:rPr>
              <a:t>Degeneración disco (proceso normal)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s-EC" sz="1800" dirty="0" smtClean="0">
                <a:solidFill>
                  <a:srgbClr val="002060"/>
                </a:solidFill>
                <a:latin typeface="Calisto MT" pitchFamily="18" charset="0"/>
              </a:rPr>
              <a:t>Pérdida agua.</a:t>
            </a:r>
          </a:p>
          <a:p>
            <a:pPr marL="457200" indent="-457200" algn="l">
              <a:buAutoNum type="arabicPeriod"/>
            </a:pPr>
            <a:r>
              <a:rPr lang="es-EC" sz="2000" dirty="0" smtClean="0">
                <a:solidFill>
                  <a:srgbClr val="002060"/>
                </a:solidFill>
                <a:latin typeface="Calisto MT" pitchFamily="18" charset="0"/>
              </a:rPr>
              <a:t>Cambios en la altura del disco,</a:t>
            </a:r>
          </a:p>
          <a:p>
            <a:pPr marL="457200" indent="-457200" algn="l">
              <a:buAutoNum type="arabicPeriod"/>
            </a:pPr>
            <a:r>
              <a:rPr lang="es-EC" sz="2000" dirty="0" smtClean="0">
                <a:solidFill>
                  <a:srgbClr val="002060"/>
                </a:solidFill>
                <a:latin typeface="Calisto MT" pitchFamily="18" charset="0"/>
              </a:rPr>
              <a:t>Cambios en la orientación del disco</a:t>
            </a:r>
          </a:p>
          <a:p>
            <a:pPr marL="457200" indent="-457200" algn="l">
              <a:buAutoNum type="arabicPeriod"/>
            </a:pPr>
            <a:r>
              <a:rPr lang="es-EC" sz="2000" dirty="0" smtClean="0">
                <a:solidFill>
                  <a:srgbClr val="002060"/>
                </a:solidFill>
                <a:latin typeface="Calisto MT" pitchFamily="18" charset="0"/>
              </a:rPr>
              <a:t>Inestabilidad </a:t>
            </a:r>
          </a:p>
          <a:p>
            <a:pPr marL="457200" indent="-457200" algn="l">
              <a:buAutoNum type="arabicPeriod"/>
            </a:pPr>
            <a:r>
              <a:rPr lang="es-EC" sz="2000" dirty="0" smtClean="0">
                <a:solidFill>
                  <a:srgbClr val="002060"/>
                </a:solidFill>
                <a:latin typeface="Calisto MT" pitchFamily="18" charset="0"/>
              </a:rPr>
              <a:t>Aumento de fuerzas de stress sobre las facetas articulares. Osteoartritis</a:t>
            </a:r>
          </a:p>
          <a:p>
            <a:pPr marL="457200" indent="-457200" algn="l">
              <a:buAutoNum type="arabicPeriod"/>
            </a:pPr>
            <a:r>
              <a:rPr lang="es-EC" sz="2000" dirty="0" smtClean="0">
                <a:solidFill>
                  <a:srgbClr val="002060"/>
                </a:solidFill>
                <a:latin typeface="Calisto MT" pitchFamily="18" charset="0"/>
              </a:rPr>
              <a:t>Aumento de presiones sobre las partes blandas. DOLOR.</a:t>
            </a:r>
            <a:endParaRPr lang="es-EC" sz="2000" dirty="0">
              <a:solidFill>
                <a:srgbClr val="002060"/>
              </a:solidFill>
              <a:latin typeface="Calisto MT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8390" y="116632"/>
            <a:ext cx="61557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(EDD</a:t>
            </a:r>
            <a:r>
              <a:rPr lang="es-EC" sz="2800" b="1" dirty="0" smtClean="0">
                <a:solidFill>
                  <a:srgbClr val="002060"/>
                </a:solidFill>
                <a:latin typeface="Calisto MT" pitchFamily="18" charset="0"/>
              </a:rPr>
              <a:t>)</a:t>
            </a:r>
          </a:p>
          <a:p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Fisiopatolog</a:t>
            </a:r>
            <a:r>
              <a:rPr lang="es-EC" sz="2800" b="1" dirty="0">
                <a:solidFill>
                  <a:srgbClr val="002060"/>
                </a:solidFill>
                <a:latin typeface="Calisto MT" pitchFamily="18" charset="0"/>
              </a:rPr>
              <a:t>ì</a:t>
            </a:r>
            <a:r>
              <a:rPr lang="en-US" sz="2800" b="1" dirty="0" smtClean="0">
                <a:solidFill>
                  <a:srgbClr val="002060"/>
                </a:solidFill>
                <a:latin typeface="Calisto MT" pitchFamily="18" charset="0"/>
              </a:rPr>
              <a:t>a </a:t>
            </a:r>
          </a:p>
          <a:p>
            <a:endParaRPr lang="en-US" sz="2800" b="1" dirty="0" smtClean="0">
              <a:solidFill>
                <a:srgbClr val="002060"/>
              </a:solidFill>
              <a:latin typeface="Calisto MT" pitchFamily="18" charset="0"/>
            </a:endParaRPr>
          </a:p>
          <a:p>
            <a:endParaRPr lang="es-EC" sz="2800" b="1" dirty="0" smtClean="0">
              <a:solidFill>
                <a:srgbClr val="002060"/>
              </a:solidFill>
              <a:latin typeface="Calisto MT" pitchFamily="18" charset="0"/>
            </a:endParaRPr>
          </a:p>
        </p:txBody>
      </p:sp>
      <p:pic>
        <p:nvPicPr>
          <p:cNvPr id="7171" name="Picture 3" descr="Degenerative Disc Disease Treatment and Self-Ca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48680"/>
            <a:ext cx="3663343" cy="552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54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452872"/>
            <a:ext cx="683121" cy="323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452872"/>
            <a:ext cx="720080" cy="288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2" name="AutoShape 2" descr="C:\Users\Dr. Carlos Chiriboga\Desktop\CONFERENCES\fisiopatologia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29" y="1196752"/>
            <a:ext cx="9065925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3275856" y="160338"/>
            <a:ext cx="61557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(EDD</a:t>
            </a:r>
            <a:r>
              <a:rPr lang="es-EC" sz="2800" b="1" dirty="0" smtClean="0">
                <a:solidFill>
                  <a:srgbClr val="002060"/>
                </a:solidFill>
                <a:latin typeface="Calisto MT" pitchFamily="18" charset="0"/>
              </a:rPr>
              <a:t>)</a:t>
            </a:r>
          </a:p>
          <a:p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Fisiopatolog</a:t>
            </a:r>
            <a:r>
              <a:rPr lang="es-EC" sz="2800" b="1" dirty="0">
                <a:solidFill>
                  <a:srgbClr val="002060"/>
                </a:solidFill>
                <a:latin typeface="Calisto MT" pitchFamily="18" charset="0"/>
              </a:rPr>
              <a:t>í</a:t>
            </a:r>
            <a:r>
              <a:rPr lang="en-US" sz="2800" b="1" dirty="0" smtClean="0">
                <a:solidFill>
                  <a:srgbClr val="002060"/>
                </a:solidFill>
                <a:latin typeface="Calisto MT" pitchFamily="18" charset="0"/>
              </a:rPr>
              <a:t>a </a:t>
            </a:r>
          </a:p>
          <a:p>
            <a:endParaRPr lang="en-US" sz="2800" b="1" dirty="0" smtClean="0">
              <a:solidFill>
                <a:srgbClr val="002060"/>
              </a:solidFill>
              <a:latin typeface="Calisto MT" pitchFamily="18" charset="0"/>
            </a:endParaRPr>
          </a:p>
          <a:p>
            <a:endParaRPr lang="es-EC" sz="2800" b="1" dirty="0" smtClean="0">
              <a:solidFill>
                <a:srgbClr val="002060"/>
              </a:solidFill>
              <a:latin typeface="Calisto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89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481720"/>
            <a:ext cx="827137" cy="294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6481720"/>
            <a:ext cx="648072" cy="25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16832"/>
            <a:ext cx="47625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551850" y="810589"/>
            <a:ext cx="23759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000" b="1" dirty="0">
                <a:solidFill>
                  <a:srgbClr val="002060"/>
                </a:solidFill>
                <a:latin typeface="Calisto MT" pitchFamily="18" charset="0"/>
              </a:rPr>
              <a:t>(EDD</a:t>
            </a: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)</a:t>
            </a:r>
          </a:p>
          <a:p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Clasificaci</a:t>
            </a:r>
            <a:r>
              <a:rPr lang="es-EC" sz="2800" b="1" dirty="0" err="1">
                <a:solidFill>
                  <a:srgbClr val="002060"/>
                </a:solidFill>
                <a:latin typeface="Calisto MT" pitchFamily="18" charset="0"/>
              </a:rPr>
              <a:t>ó</a:t>
            </a:r>
            <a:r>
              <a:rPr lang="es-EC" sz="2800" b="1" dirty="0" err="1" smtClean="0">
                <a:solidFill>
                  <a:srgbClr val="002060"/>
                </a:solidFill>
                <a:latin typeface="Calisto MT" pitchFamily="18" charset="0"/>
              </a:rPr>
              <a:t>n</a:t>
            </a:r>
            <a:r>
              <a:rPr lang="es-EC" sz="2800" b="1" dirty="0">
                <a:solidFill>
                  <a:srgbClr val="002060"/>
                </a:solidFill>
                <a:latin typeface="Calisto MT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1990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5" y="6556830"/>
            <a:ext cx="755128" cy="219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6481720"/>
            <a:ext cx="648072" cy="25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1568774" y="2780928"/>
            <a:ext cx="6400800" cy="1752600"/>
          </a:xfrm>
        </p:spPr>
        <p:txBody>
          <a:bodyPr/>
          <a:lstStyle/>
          <a:p>
            <a:r>
              <a:rPr lang="es-ES" b="1" dirty="0" smtClean="0">
                <a:solidFill>
                  <a:srgbClr val="002060"/>
                </a:solidFill>
                <a:latin typeface="Calisto MT" pitchFamily="18" charset="0"/>
              </a:rPr>
              <a:t>DOLOR</a:t>
            </a:r>
            <a:endParaRPr lang="es-EC" b="1" dirty="0">
              <a:solidFill>
                <a:srgbClr val="002060"/>
              </a:solidFill>
              <a:latin typeface="Calisto MT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2657356" cy="2343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51302"/>
            <a:ext cx="2113344" cy="287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85916"/>
            <a:ext cx="1921408" cy="31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991843819"/>
              </p:ext>
            </p:extLst>
          </p:nvPr>
        </p:nvGraphicFramePr>
        <p:xfrm>
          <a:off x="1403648" y="1124744"/>
          <a:ext cx="6192688" cy="4208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0" name="9 Rectángulo"/>
          <p:cNvSpPr/>
          <p:nvPr/>
        </p:nvSpPr>
        <p:spPr>
          <a:xfrm>
            <a:off x="0" y="836712"/>
            <a:ext cx="61557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(EDD</a:t>
            </a:r>
            <a:r>
              <a:rPr lang="es-EC" sz="2800" b="1" dirty="0" smtClean="0">
                <a:solidFill>
                  <a:srgbClr val="002060"/>
                </a:solidFill>
                <a:latin typeface="Calisto MT" pitchFamily="18" charset="0"/>
              </a:rPr>
              <a:t>)</a:t>
            </a:r>
          </a:p>
          <a:p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Clínica</a:t>
            </a:r>
            <a:r>
              <a:rPr lang="en-US" sz="2800" b="1" dirty="0" smtClean="0">
                <a:solidFill>
                  <a:srgbClr val="002060"/>
                </a:solidFill>
                <a:latin typeface="Calisto MT" pitchFamily="18" charset="0"/>
              </a:rPr>
              <a:t> </a:t>
            </a:r>
          </a:p>
          <a:p>
            <a:endParaRPr lang="en-US" sz="2800" b="1" dirty="0" smtClean="0">
              <a:solidFill>
                <a:srgbClr val="002060"/>
              </a:solidFill>
              <a:latin typeface="Calisto MT" pitchFamily="18" charset="0"/>
            </a:endParaRPr>
          </a:p>
          <a:p>
            <a:endParaRPr lang="es-EC" sz="2800" b="1" dirty="0" smtClean="0">
              <a:solidFill>
                <a:srgbClr val="002060"/>
              </a:solidFill>
              <a:latin typeface="Calisto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49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510570"/>
            <a:ext cx="755129" cy="265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510570"/>
            <a:ext cx="576064" cy="230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94035" y="1340768"/>
            <a:ext cx="412198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u="sng" dirty="0" smtClean="0">
                <a:latin typeface="Calisto MT" pitchFamily="18" charset="0"/>
              </a:rPr>
              <a:t>DOLOR</a:t>
            </a:r>
            <a:r>
              <a:rPr lang="es-EC" sz="2000" dirty="0" smtClean="0">
                <a:latin typeface="Calisto MT" pitchFamily="18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C" sz="2000" dirty="0" smtClean="0">
                <a:latin typeface="Calisto MT" pitchFamily="18" charset="0"/>
              </a:rPr>
              <a:t> </a:t>
            </a:r>
            <a:r>
              <a:rPr lang="es-EC" sz="2000" dirty="0">
                <a:latin typeface="Calisto MT" pitchFamily="18" charset="0"/>
              </a:rPr>
              <a:t>en la parte baja de la espalda, las nalgas o la parte superior de los muslos.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C" sz="2000" dirty="0" smtClean="0">
                <a:latin typeface="Calisto MT" pitchFamily="18" charset="0"/>
              </a:rPr>
              <a:t>Va y viene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C" sz="2000" dirty="0" smtClean="0">
                <a:latin typeface="Calisto MT" pitchFamily="18" charset="0"/>
              </a:rPr>
              <a:t> </a:t>
            </a:r>
            <a:r>
              <a:rPr lang="es-EC" sz="2000" dirty="0">
                <a:latin typeface="Calisto MT" pitchFamily="18" charset="0"/>
              </a:rPr>
              <a:t>Puede ser </a:t>
            </a:r>
            <a:r>
              <a:rPr lang="es-EC" sz="2000" dirty="0" smtClean="0">
                <a:latin typeface="Calisto MT" pitchFamily="18" charset="0"/>
              </a:rPr>
              <a:t>leve  </a:t>
            </a:r>
            <a:r>
              <a:rPr lang="es-EC" sz="2000" dirty="0">
                <a:latin typeface="Calisto MT" pitchFamily="18" charset="0"/>
              </a:rPr>
              <a:t>o severo y puede durar desde unos pocos días hasta unos meses.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C" sz="2000" dirty="0">
                <a:latin typeface="Calisto MT" pitchFamily="18" charset="0"/>
              </a:rPr>
              <a:t>Se siente peor cuando se sienta y mejor cuando se mueve y camina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C" sz="2000" dirty="0">
                <a:latin typeface="Calisto MT" pitchFamily="18" charset="0"/>
              </a:rPr>
              <a:t>Se siente peor cuando se dobla, levanta o gira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C" sz="2000" dirty="0" smtClean="0">
                <a:latin typeface="Calisto MT" pitchFamily="18" charset="0"/>
              </a:rPr>
              <a:t>Mejora </a:t>
            </a:r>
            <a:r>
              <a:rPr lang="es-EC" sz="2000" dirty="0">
                <a:latin typeface="Calisto MT" pitchFamily="18" charset="0"/>
              </a:rPr>
              <a:t>cuando cambia de posición o se </a:t>
            </a:r>
            <a:r>
              <a:rPr lang="es-EC" sz="2000" dirty="0" smtClean="0">
                <a:latin typeface="Calisto MT" pitchFamily="18" charset="0"/>
              </a:rPr>
              <a:t>acuesta.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C" sz="2000" dirty="0" smtClean="0">
                <a:latin typeface="Calisto MT" pitchFamily="18" charset="0"/>
              </a:rPr>
              <a:t>Dolor cervical irradiado a hombro y brazo</a:t>
            </a:r>
            <a:endParaRPr lang="en-US" sz="2000" dirty="0">
              <a:latin typeface="Calisto MT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5459685" y="1601637"/>
            <a:ext cx="3707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dirty="0" smtClean="0">
                <a:latin typeface="Calisto MT" pitchFamily="18" charset="0"/>
              </a:rPr>
              <a:t>SINTOMAS </a:t>
            </a:r>
            <a:r>
              <a:rPr lang="es-EC" sz="2000" u="sng" dirty="0" smtClean="0">
                <a:latin typeface="Calisto MT" pitchFamily="18" charset="0"/>
              </a:rPr>
              <a:t>NEUROLOGICOS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C" sz="2000" dirty="0" smtClean="0">
                <a:latin typeface="Calisto MT" pitchFamily="18" charset="0"/>
              </a:rPr>
              <a:t>Entumecimiento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C" sz="2000" dirty="0">
                <a:latin typeface="Calisto MT" pitchFamily="18" charset="0"/>
              </a:rPr>
              <a:t>H</a:t>
            </a:r>
            <a:r>
              <a:rPr lang="es-EC" sz="2000" dirty="0" smtClean="0">
                <a:latin typeface="Calisto MT" pitchFamily="18" charset="0"/>
              </a:rPr>
              <a:t>ormigueos </a:t>
            </a:r>
            <a:r>
              <a:rPr lang="es-EC" sz="2000" dirty="0">
                <a:latin typeface="Calisto MT" pitchFamily="18" charset="0"/>
              </a:rPr>
              <a:t>en brazos y piernas. </a:t>
            </a:r>
            <a:r>
              <a:rPr lang="es-EC" sz="2000" dirty="0" smtClean="0">
                <a:latin typeface="Calisto MT" pitchFamily="18" charset="0"/>
              </a:rPr>
              <a:t>Debilidad en las piernas.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C" sz="2000" dirty="0" smtClean="0">
                <a:latin typeface="Calisto MT" pitchFamily="18" charset="0"/>
              </a:rPr>
              <a:t>Corrientes.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C" sz="2000" dirty="0" smtClean="0">
                <a:latin typeface="Calisto MT" pitchFamily="18" charset="0"/>
              </a:rPr>
              <a:t>Sensibilidad en ciertas áreas.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C" sz="2000" dirty="0" smtClean="0">
                <a:latin typeface="Calisto MT" pitchFamily="18" charset="0"/>
              </a:rPr>
              <a:t>Alteración de los reflejos.</a:t>
            </a:r>
          </a:p>
        </p:txBody>
      </p:sp>
    </p:spTree>
    <p:extLst>
      <p:ext uri="{BB962C8B-B14F-4D97-AF65-F5344CB8AC3E}">
        <p14:creationId xmlns:p14="http://schemas.microsoft.com/office/powerpoint/2010/main" val="232336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481720"/>
            <a:ext cx="755129" cy="294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6481720"/>
            <a:ext cx="648072" cy="25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3091"/>
            <a:ext cx="9036496" cy="5252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21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481720"/>
            <a:ext cx="755129" cy="294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6481720"/>
            <a:ext cx="648072" cy="25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310515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18505"/>
            <a:ext cx="2808312" cy="4631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24635"/>
            <a:ext cx="243661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422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481720"/>
            <a:ext cx="755129" cy="294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6481720"/>
            <a:ext cx="648072" cy="25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0"/>
            <a:ext cx="577215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072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What is Chiropractic, Licensed Chiropractor in Phnom Penh, Cambodia -  LICENSED CHIROPRACTOR IN PHNOM PENH, FOR LOW BACK PAIN, NECK PAIN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-20510"/>
            <a:ext cx="5217340" cy="679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89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597352"/>
            <a:ext cx="539105" cy="178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553731"/>
            <a:ext cx="648072" cy="25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83" y="1988840"/>
            <a:ext cx="88900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0" y="836712"/>
            <a:ext cx="3995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(EDD</a:t>
            </a:r>
            <a:r>
              <a:rPr lang="es-EC" sz="2800" b="1" dirty="0" smtClean="0">
                <a:solidFill>
                  <a:srgbClr val="002060"/>
                </a:solidFill>
                <a:latin typeface="Calisto MT" pitchFamily="18" charset="0"/>
              </a:rPr>
              <a:t>)</a:t>
            </a:r>
          </a:p>
          <a:p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Clínica</a:t>
            </a:r>
            <a:r>
              <a:rPr lang="en-US" sz="2800" b="1" dirty="0" smtClean="0">
                <a:solidFill>
                  <a:srgbClr val="002060"/>
                </a:solidFill>
                <a:latin typeface="Calisto MT" pitchFamily="18" charset="0"/>
              </a:rPr>
              <a:t> </a:t>
            </a:r>
          </a:p>
          <a:p>
            <a:endParaRPr lang="es-EC" sz="2800" b="1" dirty="0" smtClean="0">
              <a:solidFill>
                <a:srgbClr val="002060"/>
              </a:solidFill>
              <a:latin typeface="Calisto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87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81" y="6525343"/>
            <a:ext cx="674304" cy="29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160" y="6556830"/>
            <a:ext cx="648072" cy="25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836712"/>
            <a:ext cx="615570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(EDD</a:t>
            </a:r>
            <a:r>
              <a:rPr lang="es-EC" sz="2800" b="1" dirty="0" smtClean="0">
                <a:solidFill>
                  <a:srgbClr val="002060"/>
                </a:solidFill>
                <a:latin typeface="Calisto MT" pitchFamily="18" charset="0"/>
              </a:rPr>
              <a:t>)</a:t>
            </a:r>
          </a:p>
          <a:p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Diagnóstico</a:t>
            </a:r>
            <a:endParaRPr lang="en-US" sz="2800" b="1" dirty="0" smtClean="0">
              <a:solidFill>
                <a:srgbClr val="002060"/>
              </a:solidFill>
              <a:latin typeface="Calisto MT" pitchFamily="18" charset="0"/>
            </a:endParaRPr>
          </a:p>
          <a:p>
            <a:endParaRPr lang="en-US" sz="2800" b="1" dirty="0">
              <a:solidFill>
                <a:srgbClr val="002060"/>
              </a:solidFill>
              <a:latin typeface="Calisto MT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Calisto MT" pitchFamily="18" charset="0"/>
              </a:rPr>
              <a:t>RX.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Resonancia</a:t>
            </a:r>
            <a:r>
              <a:rPr lang="en-US" sz="2800" b="1" dirty="0" smtClean="0">
                <a:solidFill>
                  <a:srgbClr val="002060"/>
                </a:solidFill>
                <a:latin typeface="Calisto MT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Magnética</a:t>
            </a:r>
            <a:endParaRPr lang="en-US" sz="2800" b="1" dirty="0" smtClean="0">
              <a:solidFill>
                <a:srgbClr val="002060"/>
              </a:solidFill>
              <a:latin typeface="Calisto MT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 smtClean="0">
                <a:solidFill>
                  <a:srgbClr val="002060"/>
                </a:solidFill>
                <a:latin typeface="Calisto MT" pitchFamily="18" charset="0"/>
              </a:rPr>
              <a:t>Electromiografía</a:t>
            </a:r>
            <a:r>
              <a:rPr lang="en-US" sz="2800" b="1" dirty="0" smtClean="0">
                <a:solidFill>
                  <a:srgbClr val="002060"/>
                </a:solidFill>
                <a:latin typeface="Calisto MT" pitchFamily="18" charset="0"/>
              </a:rPr>
              <a:t>. PE.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Calisto MT" pitchFamily="18" charset="0"/>
              </a:rPr>
              <a:t> </a:t>
            </a:r>
          </a:p>
          <a:p>
            <a:endParaRPr lang="en-US" sz="2800" b="1" dirty="0" smtClean="0">
              <a:solidFill>
                <a:srgbClr val="002060"/>
              </a:solidFill>
              <a:latin typeface="Calisto MT" pitchFamily="18" charset="0"/>
            </a:endParaRPr>
          </a:p>
          <a:p>
            <a:endParaRPr lang="es-EC" sz="2800" b="1" dirty="0" smtClean="0">
              <a:solidFill>
                <a:srgbClr val="002060"/>
              </a:solidFill>
              <a:latin typeface="Calisto MT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220" y="97530"/>
            <a:ext cx="449223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121866"/>
            <a:ext cx="276225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20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144464" y="1556792"/>
            <a:ext cx="5795688" cy="2232248"/>
          </a:xfrm>
        </p:spPr>
        <p:txBody>
          <a:bodyPr>
            <a:noAutofit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s-EC" sz="2400" dirty="0" smtClean="0">
                <a:solidFill>
                  <a:schemeClr val="tx1"/>
                </a:solidFill>
                <a:latin typeface="Calisto MT" pitchFamily="18" charset="0"/>
              </a:rPr>
              <a:t> Meta análisis </a:t>
            </a:r>
            <a:r>
              <a:rPr lang="es-EC" sz="2400" dirty="0">
                <a:solidFill>
                  <a:schemeClr val="tx1"/>
                </a:solidFill>
                <a:latin typeface="Calisto MT" pitchFamily="18" charset="0"/>
              </a:rPr>
              <a:t>de 20 </a:t>
            </a:r>
            <a:r>
              <a:rPr lang="es-EC" sz="2400" dirty="0" smtClean="0">
                <a:solidFill>
                  <a:schemeClr val="tx1"/>
                </a:solidFill>
                <a:latin typeface="Calisto MT" pitchFamily="18" charset="0"/>
              </a:rPr>
              <a:t>estudios </a:t>
            </a:r>
            <a:r>
              <a:rPr lang="es-EC" sz="2400" dirty="0">
                <a:solidFill>
                  <a:schemeClr val="tx1"/>
                </a:solidFill>
                <a:latin typeface="Calisto MT" pitchFamily="18" charset="0"/>
              </a:rPr>
              <a:t>evaluaron la resonancia magnética </a:t>
            </a:r>
            <a:r>
              <a:rPr lang="es-EC" sz="2400" dirty="0" smtClean="0">
                <a:solidFill>
                  <a:schemeClr val="tx1"/>
                </a:solidFill>
                <a:latin typeface="Calisto MT" pitchFamily="18" charset="0"/>
              </a:rPr>
              <a:t>de </a:t>
            </a:r>
            <a:r>
              <a:rPr lang="es-EC" sz="2400" dirty="0">
                <a:solidFill>
                  <a:schemeClr val="tx1"/>
                </a:solidFill>
                <a:latin typeface="Calisto MT" pitchFamily="18" charset="0"/>
              </a:rPr>
              <a:t>individuos </a:t>
            </a:r>
            <a:r>
              <a:rPr lang="es-EC" sz="2400" u="sng" dirty="0" smtClean="0">
                <a:solidFill>
                  <a:schemeClr val="tx1"/>
                </a:solidFill>
                <a:latin typeface="Calisto MT" pitchFamily="18" charset="0"/>
              </a:rPr>
              <a:t>asintomáticos</a:t>
            </a:r>
            <a:r>
              <a:rPr lang="es-EC" sz="2400" dirty="0" smtClean="0">
                <a:solidFill>
                  <a:schemeClr val="tx1"/>
                </a:solidFill>
                <a:latin typeface="Calisto MT" pitchFamily="18" charset="0"/>
              </a:rPr>
              <a:t>,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s-EC" sz="2000" dirty="0">
                <a:solidFill>
                  <a:schemeClr val="tx1"/>
                </a:solidFill>
                <a:latin typeface="Calisto MT" pitchFamily="18" charset="0"/>
              </a:rPr>
              <a:t> </a:t>
            </a:r>
            <a:r>
              <a:rPr lang="es-EC" sz="2000" dirty="0" smtClean="0">
                <a:solidFill>
                  <a:schemeClr val="tx1"/>
                </a:solidFill>
                <a:latin typeface="Calisto MT" pitchFamily="18" charset="0"/>
              </a:rPr>
              <a:t>Anomalías </a:t>
            </a:r>
            <a:r>
              <a:rPr lang="es-EC" sz="2000" dirty="0">
                <a:solidFill>
                  <a:schemeClr val="tx1"/>
                </a:solidFill>
                <a:latin typeface="Calisto MT" pitchFamily="18" charset="0"/>
              </a:rPr>
              <a:t>del disco informadas en cualquier nivel fueron: 20% a 83</a:t>
            </a:r>
            <a:r>
              <a:rPr lang="es-EC" sz="2000" dirty="0" smtClean="0">
                <a:solidFill>
                  <a:schemeClr val="tx1"/>
                </a:solidFill>
                <a:latin typeface="Calisto MT" pitchFamily="18" charset="0"/>
              </a:rPr>
              <a:t>%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s-EC" sz="1600" dirty="0" smtClean="0">
                <a:solidFill>
                  <a:schemeClr val="tx1"/>
                </a:solidFill>
                <a:latin typeface="Calisto MT" pitchFamily="18" charset="0"/>
              </a:rPr>
              <a:t>reducción </a:t>
            </a:r>
            <a:r>
              <a:rPr lang="es-EC" sz="1600" dirty="0">
                <a:solidFill>
                  <a:schemeClr val="tx1"/>
                </a:solidFill>
                <a:latin typeface="Calisto MT" pitchFamily="18" charset="0"/>
              </a:rPr>
              <a:t>en la intensidad de la señal, 10% a 81</a:t>
            </a:r>
            <a:r>
              <a:rPr lang="es-EC" sz="1600" dirty="0" smtClean="0">
                <a:solidFill>
                  <a:schemeClr val="tx1"/>
                </a:solidFill>
                <a:latin typeface="Calisto MT" pitchFamily="18" charset="0"/>
              </a:rPr>
              <a:t>%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s-EC" sz="1600" dirty="0" smtClean="0">
                <a:solidFill>
                  <a:schemeClr val="tx1"/>
                </a:solidFill>
                <a:latin typeface="Calisto MT" pitchFamily="18" charset="0"/>
              </a:rPr>
              <a:t>abultamientos </a:t>
            </a:r>
            <a:r>
              <a:rPr lang="es-EC" sz="1600" dirty="0">
                <a:solidFill>
                  <a:schemeClr val="tx1"/>
                </a:solidFill>
                <a:latin typeface="Calisto MT" pitchFamily="18" charset="0"/>
              </a:rPr>
              <a:t>del disco, 3% a 63</a:t>
            </a:r>
            <a:r>
              <a:rPr lang="es-EC" sz="1600" dirty="0" smtClean="0">
                <a:solidFill>
                  <a:schemeClr val="tx1"/>
                </a:solidFill>
                <a:latin typeface="Calisto MT" pitchFamily="18" charset="0"/>
              </a:rPr>
              <a:t>%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s-EC" sz="1600" dirty="0" smtClean="0">
                <a:solidFill>
                  <a:schemeClr val="tx1"/>
                </a:solidFill>
                <a:latin typeface="Calisto MT" pitchFamily="18" charset="0"/>
              </a:rPr>
              <a:t>protrusión </a:t>
            </a:r>
            <a:r>
              <a:rPr lang="es-EC" sz="1600" dirty="0">
                <a:solidFill>
                  <a:schemeClr val="tx1"/>
                </a:solidFill>
                <a:latin typeface="Calisto MT" pitchFamily="18" charset="0"/>
              </a:rPr>
              <a:t>de disco </a:t>
            </a:r>
            <a:r>
              <a:rPr lang="es-EC" sz="1600" dirty="0" smtClean="0">
                <a:solidFill>
                  <a:schemeClr val="tx1"/>
                </a:solidFill>
                <a:latin typeface="Calisto MT" pitchFamily="18" charset="0"/>
              </a:rPr>
              <a:t> 0- 24</a:t>
            </a:r>
            <a:r>
              <a:rPr lang="es-EC" sz="1600" dirty="0">
                <a:solidFill>
                  <a:schemeClr val="tx1"/>
                </a:solidFill>
                <a:latin typeface="Calisto MT" pitchFamily="18" charset="0"/>
              </a:rPr>
              <a:t>% </a:t>
            </a:r>
            <a:endParaRPr lang="es-EC" sz="1600" dirty="0" smtClean="0">
              <a:solidFill>
                <a:schemeClr val="tx1"/>
              </a:solidFill>
              <a:latin typeface="Calisto MT" pitchFamily="18" charset="0"/>
            </a:endParaRP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s-EC" sz="1600" dirty="0" smtClean="0">
                <a:solidFill>
                  <a:schemeClr val="tx1"/>
                </a:solidFill>
                <a:latin typeface="Calisto MT" pitchFamily="18" charset="0"/>
              </a:rPr>
              <a:t>extrusión </a:t>
            </a:r>
            <a:r>
              <a:rPr lang="es-EC" sz="1600" dirty="0">
                <a:solidFill>
                  <a:schemeClr val="tx1"/>
                </a:solidFill>
                <a:latin typeface="Calisto MT" pitchFamily="18" charset="0"/>
              </a:rPr>
              <a:t>de </a:t>
            </a:r>
            <a:r>
              <a:rPr lang="es-EC" sz="1600" dirty="0" smtClean="0">
                <a:solidFill>
                  <a:schemeClr val="tx1"/>
                </a:solidFill>
                <a:latin typeface="Calisto MT" pitchFamily="18" charset="0"/>
              </a:rPr>
              <a:t>disco 3% 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s-EC" sz="1600" dirty="0" smtClean="0">
                <a:solidFill>
                  <a:schemeClr val="tx1"/>
                </a:solidFill>
                <a:latin typeface="Calisto MT" pitchFamily="18" charset="0"/>
              </a:rPr>
              <a:t>estrechamiento </a:t>
            </a:r>
            <a:r>
              <a:rPr lang="es-EC" sz="1600" dirty="0">
                <a:solidFill>
                  <a:schemeClr val="tx1"/>
                </a:solidFill>
                <a:latin typeface="Calisto MT" pitchFamily="18" charset="0"/>
              </a:rPr>
              <a:t>del disco </a:t>
            </a:r>
            <a:r>
              <a:rPr lang="es-EC" sz="1600" dirty="0" smtClean="0">
                <a:solidFill>
                  <a:schemeClr val="tx1"/>
                </a:solidFill>
                <a:latin typeface="Calisto MT" pitchFamily="18" charset="0"/>
              </a:rPr>
              <a:t>56</a:t>
            </a:r>
            <a:r>
              <a:rPr lang="es-EC" sz="1600" dirty="0">
                <a:solidFill>
                  <a:schemeClr val="tx1"/>
                </a:solidFill>
                <a:latin typeface="Calisto MT" pitchFamily="18" charset="0"/>
              </a:rPr>
              <a:t>% 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41462" y="1052736"/>
            <a:ext cx="3013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Calisto MT" pitchFamily="18" charset="0"/>
              </a:rPr>
              <a:t>2. </a:t>
            </a:r>
            <a:r>
              <a:rPr lang="en-US" sz="2000" b="1" dirty="0" err="1" smtClean="0">
                <a:solidFill>
                  <a:srgbClr val="002060"/>
                </a:solidFill>
                <a:latin typeface="Calisto MT" pitchFamily="18" charset="0"/>
              </a:rPr>
              <a:t>Resonancia</a:t>
            </a:r>
            <a:r>
              <a:rPr lang="en-US" sz="2000" b="1" dirty="0" smtClean="0">
                <a:solidFill>
                  <a:srgbClr val="002060"/>
                </a:solidFill>
                <a:latin typeface="Calisto MT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listo MT" pitchFamily="18" charset="0"/>
              </a:rPr>
              <a:t>Magnética</a:t>
            </a:r>
            <a:endParaRPr lang="en-US" sz="2000" b="1" dirty="0">
              <a:solidFill>
                <a:srgbClr val="002060"/>
              </a:solidFill>
              <a:latin typeface="Calisto MT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6093296"/>
            <a:ext cx="5796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</a:rPr>
              <a:t>Smith </a:t>
            </a:r>
            <a:r>
              <a:rPr lang="en-US" sz="1200" dirty="0">
                <a:solidFill>
                  <a:srgbClr val="0000FF"/>
                </a:solidFill>
              </a:rPr>
              <a:t>SS, Stewart ME, Davies BM, </a:t>
            </a:r>
            <a:r>
              <a:rPr lang="en-US" sz="1200" dirty="0" err="1">
                <a:solidFill>
                  <a:srgbClr val="0000FF"/>
                </a:solidFill>
              </a:rPr>
              <a:t>Kotter</a:t>
            </a:r>
            <a:r>
              <a:rPr lang="en-US" sz="1200" dirty="0">
                <a:solidFill>
                  <a:srgbClr val="0000FF"/>
                </a:solidFill>
              </a:rPr>
              <a:t> MRN. The Prevalence of Asymptomatic and Symptomatic Spinal Cord Compression on Magnetic Resonance Imaging: A Systematic Review and Meta-analysis. </a:t>
            </a:r>
            <a:r>
              <a:rPr lang="en-US" sz="1200" i="1" dirty="0">
                <a:solidFill>
                  <a:srgbClr val="0000FF"/>
                </a:solidFill>
              </a:rPr>
              <a:t>Global Spine Journal</a:t>
            </a:r>
            <a:r>
              <a:rPr lang="en-US" sz="1200" dirty="0">
                <a:solidFill>
                  <a:srgbClr val="0000FF"/>
                </a:solidFill>
              </a:rPr>
              <a:t>. June 2020.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60732"/>
            <a:ext cx="3639844" cy="3632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796136" y="6054387"/>
            <a:ext cx="331451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/>
              <a:t>MRI of the lumbar spine of a subject with no chronic low back pain</a:t>
            </a:r>
            <a:r>
              <a:rPr lang="en-US" sz="1100" i="1" dirty="0" smtClean="0"/>
              <a:t>. (</a:t>
            </a:r>
            <a:r>
              <a:rPr lang="en-US" sz="1100" i="1" dirty="0"/>
              <a:t>Left) T2-weighted MRI noting multilevel disc degeneration</a:t>
            </a:r>
            <a:endParaRPr lang="es-EC" sz="1100" dirty="0"/>
          </a:p>
        </p:txBody>
      </p:sp>
    </p:spTree>
    <p:extLst>
      <p:ext uri="{BB962C8B-B14F-4D97-AF65-F5344CB8AC3E}">
        <p14:creationId xmlns:p14="http://schemas.microsoft.com/office/powerpoint/2010/main" val="109563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755576" y="2492896"/>
            <a:ext cx="78870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800" dirty="0">
                <a:latin typeface="Calisto MT" pitchFamily="18" charset="0"/>
              </a:rPr>
              <a:t>M</a:t>
            </a:r>
            <a:r>
              <a:rPr lang="es-EC" sz="2800" dirty="0" smtClean="0">
                <a:latin typeface="Calisto MT" pitchFamily="18" charset="0"/>
              </a:rPr>
              <a:t>uchas </a:t>
            </a:r>
            <a:r>
              <a:rPr lang="es-EC" sz="2800" dirty="0">
                <a:latin typeface="Calisto MT" pitchFamily="18" charset="0"/>
              </a:rPr>
              <a:t>características degenerativas basadas en imágenes pueden ser parte del envejecimiento normal y no estar asociadas con el dolor </a:t>
            </a:r>
            <a:r>
              <a:rPr lang="es-EC" sz="2800" dirty="0" smtClean="0">
                <a:latin typeface="Calisto MT" pitchFamily="18" charset="0"/>
              </a:rPr>
              <a:t>lumbar</a:t>
            </a:r>
            <a:r>
              <a:rPr lang="es-EC" sz="2800" dirty="0">
                <a:latin typeface="Calisto MT" pitchFamily="18" charset="0"/>
              </a:rPr>
              <a:t>.</a:t>
            </a:r>
            <a:endParaRPr lang="en-US" sz="2800" dirty="0">
              <a:latin typeface="Calisto MT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22" y="5589240"/>
            <a:ext cx="88920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1600" dirty="0">
                <a:solidFill>
                  <a:srgbClr val="0000FF"/>
                </a:solidFill>
              </a:rPr>
              <a:t>Systematic Literature Review of Imaging Features of Spinal Degeneration in Asymptomatic Populations</a:t>
            </a:r>
          </a:p>
          <a:p>
            <a:pPr fontAlgn="base"/>
            <a:r>
              <a:rPr lang="en-US" sz="1600" dirty="0">
                <a:solidFill>
                  <a:srgbClr val="0000FF"/>
                </a:solidFill>
              </a:rPr>
              <a:t>W. </a:t>
            </a:r>
            <a:r>
              <a:rPr lang="en-US" sz="1600" dirty="0" err="1">
                <a:solidFill>
                  <a:srgbClr val="0000FF"/>
                </a:solidFill>
              </a:rPr>
              <a:t>Brinjikji</a:t>
            </a:r>
            <a:r>
              <a:rPr lang="en-US" sz="1600" dirty="0">
                <a:solidFill>
                  <a:srgbClr val="0000FF"/>
                </a:solidFill>
              </a:rPr>
              <a:t>, P.H. </a:t>
            </a:r>
            <a:r>
              <a:rPr lang="en-US" sz="1600" dirty="0" err="1">
                <a:solidFill>
                  <a:srgbClr val="0000FF"/>
                </a:solidFill>
              </a:rPr>
              <a:t>Luetmer</a:t>
            </a:r>
            <a:r>
              <a:rPr lang="en-US" sz="1600" dirty="0">
                <a:solidFill>
                  <a:srgbClr val="0000FF"/>
                </a:solidFill>
              </a:rPr>
              <a:t>, B. Comstock, B.W. </a:t>
            </a:r>
            <a:r>
              <a:rPr lang="en-US" sz="1600" dirty="0" err="1">
                <a:solidFill>
                  <a:srgbClr val="0000FF"/>
                </a:solidFill>
              </a:rPr>
              <a:t>Bresnahan</a:t>
            </a:r>
            <a:r>
              <a:rPr lang="en-US" sz="1600" dirty="0">
                <a:solidFill>
                  <a:srgbClr val="0000FF"/>
                </a:solidFill>
              </a:rPr>
              <a:t>, L.E. Chen, R.A. </a:t>
            </a:r>
            <a:r>
              <a:rPr lang="en-US" sz="1600" dirty="0" err="1">
                <a:solidFill>
                  <a:srgbClr val="0000FF"/>
                </a:solidFill>
              </a:rPr>
              <a:t>Deyo</a:t>
            </a:r>
            <a:r>
              <a:rPr lang="en-US" sz="1600" dirty="0">
                <a:solidFill>
                  <a:srgbClr val="0000FF"/>
                </a:solidFill>
              </a:rPr>
              <a:t>, S. </a:t>
            </a:r>
            <a:r>
              <a:rPr lang="en-US" sz="1600" dirty="0" err="1">
                <a:solidFill>
                  <a:srgbClr val="0000FF"/>
                </a:solidFill>
              </a:rPr>
              <a:t>Halabi</a:t>
            </a:r>
            <a:r>
              <a:rPr lang="en-US" sz="1600" dirty="0">
                <a:solidFill>
                  <a:srgbClr val="0000FF"/>
                </a:solidFill>
              </a:rPr>
              <a:t>, J.A. Turner, A.L. </a:t>
            </a:r>
            <a:r>
              <a:rPr lang="en-US" sz="1600" dirty="0" err="1">
                <a:solidFill>
                  <a:srgbClr val="0000FF"/>
                </a:solidFill>
              </a:rPr>
              <a:t>Avins</a:t>
            </a:r>
            <a:r>
              <a:rPr lang="en-US" sz="1600" dirty="0">
                <a:solidFill>
                  <a:srgbClr val="0000FF"/>
                </a:solidFill>
              </a:rPr>
              <a:t>, K. James, J.T. Wald, D.F. </a:t>
            </a:r>
            <a:r>
              <a:rPr lang="en-US" sz="1600" dirty="0" err="1">
                <a:solidFill>
                  <a:srgbClr val="0000FF"/>
                </a:solidFill>
              </a:rPr>
              <a:t>Kallmes</a:t>
            </a:r>
            <a:r>
              <a:rPr lang="en-US" sz="1600" dirty="0">
                <a:solidFill>
                  <a:srgbClr val="0000FF"/>
                </a:solidFill>
              </a:rPr>
              <a:t>, J.G. </a:t>
            </a:r>
            <a:r>
              <a:rPr lang="en-US" sz="1600" dirty="0" err="1">
                <a:solidFill>
                  <a:srgbClr val="0000FF"/>
                </a:solidFill>
              </a:rPr>
              <a:t>Jarvik</a:t>
            </a:r>
            <a:endParaRPr lang="en-US" sz="1600" dirty="0">
              <a:solidFill>
                <a:srgbClr val="0000FF"/>
              </a:solidFill>
            </a:endParaRPr>
          </a:p>
          <a:p>
            <a:pPr fontAlgn="base"/>
            <a:r>
              <a:rPr lang="en-US" sz="1600" dirty="0">
                <a:solidFill>
                  <a:srgbClr val="0000FF"/>
                </a:solidFill>
              </a:rPr>
              <a:t>American Journal of Neuroradiology Apr 2015, 36 (4) 811-816; </a:t>
            </a:r>
            <a:r>
              <a:rPr lang="en-US" sz="1600" b="1" dirty="0">
                <a:solidFill>
                  <a:srgbClr val="0000FF"/>
                </a:solidFill>
              </a:rPr>
              <a:t>DOI:</a:t>
            </a:r>
            <a:r>
              <a:rPr lang="en-US" sz="1600" dirty="0">
                <a:solidFill>
                  <a:srgbClr val="0000FF"/>
                </a:solidFill>
              </a:rPr>
              <a:t> 10.3174/ajnr.A4173</a:t>
            </a:r>
          </a:p>
        </p:txBody>
      </p:sp>
    </p:spTree>
    <p:extLst>
      <p:ext uri="{BB962C8B-B14F-4D97-AF65-F5344CB8AC3E}">
        <p14:creationId xmlns:p14="http://schemas.microsoft.com/office/powerpoint/2010/main" val="372338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337474"/>
            <a:ext cx="899145" cy="438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452872"/>
            <a:ext cx="720080" cy="288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6156176" y="2060848"/>
            <a:ext cx="2987824" cy="2808312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Wingdings" pitchFamily="2" charset="2"/>
              <a:buChar char="ü"/>
            </a:pPr>
            <a:r>
              <a:rPr lang="es-EC" dirty="0">
                <a:solidFill>
                  <a:srgbClr val="002060"/>
                </a:solidFill>
                <a:latin typeface="Calisto MT" pitchFamily="18" charset="0"/>
              </a:rPr>
              <a:t>Abordaje terapéutico </a:t>
            </a:r>
            <a:r>
              <a:rPr lang="es-EC" dirty="0" err="1" smtClean="0">
                <a:solidFill>
                  <a:srgbClr val="002060"/>
                </a:solidFill>
                <a:latin typeface="Calisto MT" pitchFamily="18" charset="0"/>
              </a:rPr>
              <a:t>biorregulador</a:t>
            </a:r>
            <a:r>
              <a:rPr lang="es-EC" dirty="0" smtClean="0">
                <a:solidFill>
                  <a:srgbClr val="002060"/>
                </a:solidFill>
                <a:latin typeface="Calisto MT" pitchFamily="18" charset="0"/>
              </a:rPr>
              <a:t>.</a:t>
            </a:r>
          </a:p>
          <a:p>
            <a:pPr algn="l"/>
            <a:endParaRPr lang="es-EC" dirty="0" smtClean="0">
              <a:solidFill>
                <a:srgbClr val="002060"/>
              </a:solidFill>
              <a:latin typeface="Calisto MT" pitchFamily="18" charset="0"/>
            </a:endParaRPr>
          </a:p>
          <a:p>
            <a:pPr marL="457200" indent="-457200" algn="l">
              <a:buFont typeface="Wingdings" pitchFamily="2" charset="2"/>
              <a:buChar char="ü"/>
            </a:pPr>
            <a:r>
              <a:rPr lang="es-EC" dirty="0" smtClean="0">
                <a:solidFill>
                  <a:srgbClr val="002060"/>
                </a:solidFill>
                <a:latin typeface="Calisto MT" pitchFamily="18" charset="0"/>
              </a:rPr>
              <a:t>Medicina Regenerativa.</a:t>
            </a:r>
            <a:endParaRPr lang="es-EC" dirty="0">
              <a:solidFill>
                <a:srgbClr val="00206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51520" y="1125031"/>
            <a:ext cx="338437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b="1" dirty="0">
                <a:solidFill>
                  <a:srgbClr val="002060"/>
                </a:solidFill>
                <a:latin typeface="Calisto MT" pitchFamily="18" charset="0"/>
              </a:rPr>
              <a:t>(EDD</a:t>
            </a: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)</a:t>
            </a:r>
          </a:p>
          <a:p>
            <a:r>
              <a:rPr lang="es-EC" sz="2800" b="1" dirty="0" smtClean="0">
                <a:solidFill>
                  <a:srgbClr val="002060"/>
                </a:solidFill>
                <a:latin typeface="Calisto MT" pitchFamily="18" charset="0"/>
              </a:rPr>
              <a:t>TRATAMIENTO</a:t>
            </a:r>
          </a:p>
          <a:p>
            <a:endParaRPr lang="es-EC" sz="2800" b="1" dirty="0">
              <a:solidFill>
                <a:srgbClr val="002060"/>
              </a:solidFill>
              <a:latin typeface="Calisto MT" pitchFamily="18" charset="0"/>
            </a:endParaRPr>
          </a:p>
          <a:p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Convencional: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Terapia física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Medicación analgésicos / AINES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Infiltración corticoides.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Bloqueos </a:t>
            </a:r>
            <a:r>
              <a:rPr lang="es-EC" sz="2000" b="1" dirty="0" err="1" smtClean="0">
                <a:solidFill>
                  <a:srgbClr val="002060"/>
                </a:solidFill>
                <a:latin typeface="Calisto MT" pitchFamily="18" charset="0"/>
              </a:rPr>
              <a:t>peridurales</a:t>
            </a:r>
            <a:endParaRPr lang="es-EC" sz="2000" b="1" dirty="0" smtClean="0">
              <a:solidFill>
                <a:srgbClr val="002060"/>
              </a:solidFill>
              <a:latin typeface="Calisto MT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s-EC" sz="2000" b="1" dirty="0" err="1" smtClean="0">
                <a:solidFill>
                  <a:srgbClr val="002060"/>
                </a:solidFill>
                <a:latin typeface="Calisto MT" pitchFamily="18" charset="0"/>
              </a:rPr>
              <a:t>Rizotomías</a:t>
            </a: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.</a:t>
            </a:r>
            <a:r>
              <a:rPr lang="es-EC" sz="2000" b="1" dirty="0">
                <a:solidFill>
                  <a:srgbClr val="002060"/>
                </a:solidFill>
                <a:latin typeface="Calisto MT" pitchFamily="18" charset="0"/>
              </a:rPr>
              <a:t> </a:t>
            </a: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Radiofrecuencias.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Cirugía.</a:t>
            </a:r>
          </a:p>
        </p:txBody>
      </p:sp>
      <p:pic>
        <p:nvPicPr>
          <p:cNvPr id="3074" name="Picture 2" descr="Epidural steroid injection - Wikipedi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392764"/>
            <a:ext cx="2536480" cy="338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72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452872"/>
            <a:ext cx="755129" cy="323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6539420"/>
            <a:ext cx="504056" cy="201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395537" y="810590"/>
            <a:ext cx="367240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400" b="1" dirty="0">
                <a:solidFill>
                  <a:srgbClr val="002060"/>
                </a:solidFill>
                <a:latin typeface="Calisto MT" pitchFamily="18" charset="0"/>
              </a:rPr>
              <a:t>(EDD</a:t>
            </a:r>
            <a:r>
              <a:rPr lang="es-EC" sz="1400" b="1" dirty="0" smtClean="0">
                <a:solidFill>
                  <a:srgbClr val="002060"/>
                </a:solidFill>
                <a:latin typeface="Calisto MT" pitchFamily="18" charset="0"/>
              </a:rPr>
              <a:t>)</a:t>
            </a:r>
          </a:p>
          <a:p>
            <a:r>
              <a:rPr lang="es-EC" b="1" dirty="0" smtClean="0">
                <a:solidFill>
                  <a:srgbClr val="002060"/>
                </a:solidFill>
                <a:latin typeface="Calisto MT" pitchFamily="18" charset="0"/>
              </a:rPr>
              <a:t>TRATAMIENTO</a:t>
            </a:r>
          </a:p>
          <a:p>
            <a:endParaRPr lang="es-EC" sz="2800" b="1" dirty="0">
              <a:solidFill>
                <a:srgbClr val="002060"/>
              </a:solidFill>
              <a:latin typeface="Calisto MT" pitchFamily="18" charset="0"/>
            </a:endParaRPr>
          </a:p>
          <a:p>
            <a:r>
              <a:rPr lang="es-EC" sz="2800" b="1" dirty="0">
                <a:solidFill>
                  <a:srgbClr val="002060"/>
                </a:solidFill>
                <a:latin typeface="Calisto MT" pitchFamily="18" charset="0"/>
              </a:rPr>
              <a:t>Abordaje terapéutico </a:t>
            </a:r>
            <a:r>
              <a:rPr lang="es-EC" sz="2800" b="1" dirty="0" err="1" smtClean="0">
                <a:solidFill>
                  <a:srgbClr val="002060"/>
                </a:solidFill>
                <a:latin typeface="Calisto MT" pitchFamily="18" charset="0"/>
              </a:rPr>
              <a:t>biorregulador</a:t>
            </a:r>
            <a:endParaRPr lang="es-EC" sz="2800" b="1" dirty="0" smtClean="0">
              <a:solidFill>
                <a:srgbClr val="002060"/>
              </a:solidFill>
              <a:latin typeface="Calisto MT" pitchFamily="18" charset="0"/>
            </a:endParaRPr>
          </a:p>
          <a:p>
            <a:endParaRPr lang="es-EC" sz="2000" b="1" dirty="0">
              <a:solidFill>
                <a:srgbClr val="002060"/>
              </a:solidFill>
              <a:latin typeface="Calisto MT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TERAPIA NEURAL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BIOPUNTURA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DRENAJE LINFATICO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>
                <a:solidFill>
                  <a:srgbClr val="002060"/>
                </a:solidFill>
                <a:latin typeface="Calisto MT" pitchFamily="18" charset="0"/>
              </a:rPr>
              <a:t>MAGNETOTERAPIA</a:t>
            </a:r>
          </a:p>
          <a:p>
            <a:pPr marL="342900" indent="-342900">
              <a:buFont typeface="Arial" pitchFamily="34" charset="0"/>
              <a:buChar char="•"/>
            </a:pPr>
            <a:endParaRPr lang="es-EC" sz="2000" b="1" dirty="0" smtClean="0">
              <a:solidFill>
                <a:srgbClr val="002060"/>
              </a:solidFill>
              <a:latin typeface="Calisto MT" pitchFamily="18" charset="0"/>
            </a:endParaRPr>
          </a:p>
        </p:txBody>
      </p:sp>
      <p:sp>
        <p:nvSpPr>
          <p:cNvPr id="9" name="5 Subtítulo"/>
          <p:cNvSpPr txBox="1">
            <a:spLocks/>
          </p:cNvSpPr>
          <p:nvPr/>
        </p:nvSpPr>
        <p:spPr>
          <a:xfrm>
            <a:off x="4707904" y="1916832"/>
            <a:ext cx="4312568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dirty="0" smtClean="0">
                <a:solidFill>
                  <a:srgbClr val="002060"/>
                </a:solidFill>
                <a:latin typeface="Calisto MT" pitchFamily="18" charset="0"/>
              </a:rPr>
              <a:t>Medicina Regenerativa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s-EC" dirty="0">
                <a:solidFill>
                  <a:srgbClr val="002060"/>
                </a:solidFill>
                <a:latin typeface="Calisto MT" pitchFamily="18" charset="0"/>
              </a:rPr>
              <a:t>	</a:t>
            </a:r>
            <a:r>
              <a:rPr lang="es-EC" sz="2200" b="1" dirty="0" smtClean="0">
                <a:solidFill>
                  <a:srgbClr val="002060"/>
                </a:solidFill>
                <a:latin typeface="Calisto MT" pitchFamily="18" charset="0"/>
              </a:rPr>
              <a:t>PRP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s-EC" sz="2200" b="1" dirty="0" smtClean="0">
                <a:solidFill>
                  <a:srgbClr val="002060"/>
                </a:solidFill>
                <a:latin typeface="Calisto MT" pitchFamily="18" charset="0"/>
              </a:rPr>
              <a:t>	CELULAS MADRE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s-EC" sz="2200" b="1" dirty="0" smtClean="0">
                <a:solidFill>
                  <a:srgbClr val="002060"/>
                </a:solidFill>
                <a:latin typeface="Calisto MT" pitchFamily="18" charset="0"/>
              </a:rPr>
              <a:t>	EXOSOMAS</a:t>
            </a:r>
            <a:endParaRPr lang="es-EC" sz="2200" b="1" dirty="0">
              <a:solidFill>
                <a:srgbClr val="002060"/>
              </a:solidFill>
            </a:endParaRPr>
          </a:p>
        </p:txBody>
      </p:sp>
      <p:pic>
        <p:nvPicPr>
          <p:cNvPr id="4098" name="Picture 2" descr="Extracellular matri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751" y="4534686"/>
            <a:ext cx="2232248" cy="125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Flecha curvada hacia la derecha"/>
          <p:cNvSpPr/>
          <p:nvPr/>
        </p:nvSpPr>
        <p:spPr>
          <a:xfrm rot="20109867">
            <a:off x="2085957" y="4311243"/>
            <a:ext cx="858444" cy="108155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50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553731"/>
            <a:ext cx="648072" cy="25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5698227" y="4005064"/>
            <a:ext cx="2751137" cy="1752600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C" sz="2400" dirty="0" smtClean="0">
                <a:latin typeface="Calisto MT" pitchFamily="18" charset="0"/>
              </a:rPr>
              <a:t>Subcutáneo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400" dirty="0" smtClean="0">
                <a:latin typeface="Calisto MT" pitchFamily="18" charset="0"/>
              </a:rPr>
              <a:t>Apófisis espinosas y transversas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400" dirty="0" smtClean="0">
                <a:latin typeface="Calisto MT" pitchFamily="18" charset="0"/>
              </a:rPr>
              <a:t>Facetas articulares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400" dirty="0" smtClean="0">
                <a:latin typeface="Calisto MT" pitchFamily="18" charset="0"/>
              </a:rPr>
              <a:t>Foramen</a:t>
            </a:r>
            <a:endParaRPr lang="es-EC" sz="2400" dirty="0">
              <a:latin typeface="Calisto MT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1395536"/>
            <a:ext cx="4876800" cy="647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9452" y="692696"/>
            <a:ext cx="3249228" cy="30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8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6632"/>
            <a:ext cx="7320737" cy="5588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782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8032"/>
            <a:ext cx="8229600" cy="1143000"/>
          </a:xfrm>
        </p:spPr>
        <p:txBody>
          <a:bodyPr>
            <a:normAutofit/>
          </a:bodyPr>
          <a:lstStyle/>
          <a:p>
            <a:r>
              <a:rPr lang="es-EC" dirty="0" smtClean="0">
                <a:latin typeface="Mongolian Baiti" pitchFamily="66" charset="0"/>
                <a:cs typeface="Mongolian Baiti" pitchFamily="66" charset="0"/>
              </a:rPr>
              <a:t>Medicina Regenerativa</a:t>
            </a:r>
            <a:endParaRPr lang="es-EC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13"/>
          </p:nvPr>
        </p:nvSpPr>
        <p:spPr>
          <a:xfrm>
            <a:off x="1547664" y="1052736"/>
            <a:ext cx="7165418" cy="336037"/>
          </a:xfrm>
        </p:spPr>
        <p:txBody>
          <a:bodyPr>
            <a:noAutofit/>
          </a:bodyPr>
          <a:lstStyle/>
          <a:p>
            <a:r>
              <a:rPr lang="es-EC" b="1" dirty="0" smtClean="0"/>
              <a:t>Reparación y regeneración de tejidos</a:t>
            </a:r>
            <a:endParaRPr lang="es-EC" b="1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quarter" idx="36"/>
          </p:nvPr>
        </p:nvSpPr>
        <p:spPr>
          <a:xfrm rot="18900000">
            <a:off x="2258965" y="2701534"/>
            <a:ext cx="1786635" cy="811815"/>
          </a:xfrm>
        </p:spPr>
        <p:txBody>
          <a:bodyPr/>
          <a:lstStyle/>
          <a:p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MSC</a:t>
            </a:r>
          </a:p>
          <a:p>
            <a:r>
              <a:rPr lang="es-EC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Células Madre</a:t>
            </a:r>
          </a:p>
        </p:txBody>
      </p:sp>
      <p:sp>
        <p:nvSpPr>
          <p:cNvPr id="8" name="7 Marcador de texto"/>
          <p:cNvSpPr>
            <a:spLocks noGrp="1"/>
          </p:cNvSpPr>
          <p:nvPr>
            <p:ph type="body" sz="quarter" idx="37"/>
          </p:nvPr>
        </p:nvSpPr>
        <p:spPr>
          <a:xfrm rot="18900000">
            <a:off x="728776" y="2953820"/>
            <a:ext cx="1786635" cy="580413"/>
          </a:xfrm>
        </p:spPr>
        <p:txBody>
          <a:bodyPr/>
          <a:lstStyle/>
          <a:p>
            <a:r>
              <a:rPr lang="es-EC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Factores crecimiento</a:t>
            </a:r>
          </a:p>
          <a:p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PRP</a:t>
            </a:r>
            <a:endParaRPr lang="es-EC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38"/>
          </p:nvPr>
        </p:nvSpPr>
        <p:spPr>
          <a:xfrm rot="18900000">
            <a:off x="4964050" y="2984300"/>
            <a:ext cx="1786635" cy="580413"/>
          </a:xfrm>
        </p:spPr>
        <p:txBody>
          <a:bodyPr/>
          <a:lstStyle/>
          <a:p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A2M</a:t>
            </a:r>
          </a:p>
          <a:p>
            <a:r>
              <a:rPr lang="es-EC" sz="1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Alpha</a:t>
            </a:r>
            <a:r>
              <a:rPr lang="es-EC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2 </a:t>
            </a:r>
            <a:r>
              <a:rPr lang="es-EC" sz="1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macroglubulin</a:t>
            </a:r>
            <a:endParaRPr lang="es-EC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0" name="9 Marcador de texto"/>
          <p:cNvSpPr>
            <a:spLocks noGrp="1"/>
          </p:cNvSpPr>
          <p:nvPr>
            <p:ph type="body" sz="quarter" idx="39"/>
          </p:nvPr>
        </p:nvSpPr>
        <p:spPr>
          <a:xfrm rot="18900000">
            <a:off x="6387300" y="2963979"/>
            <a:ext cx="1786635" cy="580413"/>
          </a:xfrm>
        </p:spPr>
        <p:txBody>
          <a:bodyPr/>
          <a:lstStyle/>
          <a:p>
            <a:r>
              <a:rPr lang="es-EC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Exosomas</a:t>
            </a:r>
            <a:endParaRPr lang="es-EC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1" name="10 Marcador de texto"/>
          <p:cNvSpPr>
            <a:spLocks noGrp="1"/>
          </p:cNvSpPr>
          <p:nvPr>
            <p:ph type="body" sz="quarter" idx="40"/>
          </p:nvPr>
        </p:nvSpPr>
        <p:spPr>
          <a:xfrm rot="18900000">
            <a:off x="3634426" y="2923340"/>
            <a:ext cx="1786635" cy="580413"/>
          </a:xfrm>
        </p:spPr>
        <p:txBody>
          <a:bodyPr/>
          <a:lstStyle/>
          <a:p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Citoquinas</a:t>
            </a:r>
          </a:p>
          <a:p>
            <a:r>
              <a:rPr lang="es-EC" sz="13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interleuquinas</a:t>
            </a:r>
            <a:endParaRPr lang="es-EC" sz="1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95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021338"/>
            <a:ext cx="5328592" cy="4417915"/>
          </a:xfrm>
          <a:prstGeom prst="rect">
            <a:avLst/>
          </a:prstGeom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81697"/>
            <a:ext cx="2066925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729594"/>
            <a:ext cx="2348860" cy="31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817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597352"/>
            <a:ext cx="539105" cy="178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611560" y="4293096"/>
            <a:ext cx="2624336" cy="1752600"/>
          </a:xfrm>
        </p:spPr>
        <p:txBody>
          <a:bodyPr/>
          <a:lstStyle/>
          <a:p>
            <a:r>
              <a:rPr lang="es-EC" b="1" dirty="0" smtClean="0">
                <a:solidFill>
                  <a:srgbClr val="002060"/>
                </a:solidFill>
                <a:latin typeface="Calisto MT" pitchFamily="18" charset="0"/>
              </a:rPr>
              <a:t>EXOSOMAS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Calisto MT" pitchFamily="18" charset="0"/>
              </a:rPr>
              <a:t>+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Calisto MT" pitchFamily="18" charset="0"/>
              </a:rPr>
              <a:t> PRP</a:t>
            </a:r>
            <a:endParaRPr lang="es-EC" b="1" dirty="0">
              <a:solidFill>
                <a:srgbClr val="002060"/>
              </a:solidFill>
              <a:latin typeface="Calisto MT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5271341" cy="3572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95539"/>
            <a:ext cx="4703772" cy="3362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958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597352"/>
            <a:ext cx="539105" cy="178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553731"/>
            <a:ext cx="648072" cy="25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57200" y="401902"/>
            <a:ext cx="3008313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itchFamily="18" charset="0"/>
              </a:rPr>
              <a:t>ORTOPEDIA PSIQUICA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Garamond Pro Bold" pitchFamily="18" charset="0"/>
            </a:endParaRPr>
          </a:p>
        </p:txBody>
      </p:sp>
      <p:sp>
        <p:nvSpPr>
          <p:cNvPr id="9" name="3 Marcador de texto"/>
          <p:cNvSpPr txBox="1">
            <a:spLocks/>
          </p:cNvSpPr>
          <p:nvPr/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El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hueso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no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sólo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es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sensible a la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gravedad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sino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también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a lo crucial, a lo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que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cargamos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en los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hombros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, a lo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que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nos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pesa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y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arrastra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.</a:t>
            </a:r>
          </a:p>
          <a:p>
            <a:endParaRPr lang="en-U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 Bold" pitchFamily="18" charset="0"/>
            </a:endParaRPr>
          </a:p>
          <a:p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“Los pesos, el peso y los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pesares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”</a:t>
            </a:r>
          </a:p>
          <a:p>
            <a:endParaRPr lang="en-U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 Bold" pitchFamily="18" charset="0"/>
            </a:endParaRPr>
          </a:p>
          <a:p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Los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huesos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son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restructurados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por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la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imagen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corporal a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través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de la via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propioceptiva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,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cerebelo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y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efecto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piezo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eléctrico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.</a:t>
            </a:r>
          </a:p>
          <a:p>
            <a:endParaRPr lang="en-U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 Bold" pitchFamily="18" charset="0"/>
            </a:endParaRPr>
          </a:p>
          <a:p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Desvalorización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,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desmineralización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,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imagen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 corporal.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 Bold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28176" y="1393022"/>
            <a:ext cx="4181797" cy="302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6910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\\172.16.2.60\call_center\Logos\logo [Converted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597352"/>
            <a:ext cx="539105" cy="178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553731"/>
            <a:ext cx="648072" cy="25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4"/>
            <a:ext cx="1921326" cy="54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n 2" descr="http://www.joethegeek.info/gallery/fromScratch/love_yourself_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38941"/>
            <a:ext cx="35052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3 Título"/>
          <p:cNvSpPr>
            <a:spLocks noGrp="1"/>
          </p:cNvSpPr>
          <p:nvPr>
            <p:ph type="ctrTitle"/>
          </p:nvPr>
        </p:nvSpPr>
        <p:spPr>
          <a:xfrm>
            <a:off x="426219" y="3501008"/>
            <a:ext cx="4608512" cy="1470025"/>
          </a:xfrm>
        </p:spPr>
        <p:txBody>
          <a:bodyPr>
            <a:noAutofit/>
          </a:bodyPr>
          <a:lstStyle/>
          <a:p>
            <a:pPr marL="0" indent="0"/>
            <a:r>
              <a:rPr lang="es-ES" sz="3200" dirty="0">
                <a:solidFill>
                  <a:schemeClr val="tx1"/>
                </a:solidFill>
                <a:latin typeface="Calisto MT" pitchFamily="18" charset="0"/>
              </a:rPr>
              <a:t>Por favor recuerde: </a:t>
            </a:r>
            <a:r>
              <a:rPr lang="es-ES" sz="3200" dirty="0" smtClean="0">
                <a:solidFill>
                  <a:schemeClr val="tx1"/>
                </a:solidFill>
                <a:latin typeface="Calisto MT" pitchFamily="18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Calisto MT" pitchFamily="18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Calisto MT" pitchFamily="18" charset="0"/>
              </a:rPr>
              <a:t>si </a:t>
            </a:r>
            <a:r>
              <a:rPr lang="es-ES" sz="3200" dirty="0">
                <a:solidFill>
                  <a:schemeClr val="tx1"/>
                </a:solidFill>
                <a:latin typeface="Calisto MT" pitchFamily="18" charset="0"/>
              </a:rPr>
              <a:t>usted no se ama:</a:t>
            </a:r>
            <a:br>
              <a:rPr lang="es-ES" sz="3200" dirty="0">
                <a:solidFill>
                  <a:schemeClr val="tx1"/>
                </a:solidFill>
                <a:latin typeface="Calisto MT" pitchFamily="18" charset="0"/>
              </a:rPr>
            </a:br>
            <a:r>
              <a:rPr lang="es-ES" sz="2800" dirty="0">
                <a:solidFill>
                  <a:schemeClr val="tx1"/>
                </a:solidFill>
                <a:latin typeface="Calisto MT" pitchFamily="18" charset="0"/>
              </a:rPr>
              <a:t> se corroe, </a:t>
            </a:r>
            <a:br>
              <a:rPr lang="es-ES" sz="2800" dirty="0">
                <a:solidFill>
                  <a:schemeClr val="tx1"/>
                </a:solidFill>
                <a:latin typeface="Calisto MT" pitchFamily="18" charset="0"/>
              </a:rPr>
            </a:br>
            <a:r>
              <a:rPr lang="es-ES" sz="2800" dirty="0">
                <a:solidFill>
                  <a:schemeClr val="tx1"/>
                </a:solidFill>
                <a:latin typeface="Calisto MT" pitchFamily="18" charset="0"/>
              </a:rPr>
              <a:t>Se desvaloriza</a:t>
            </a:r>
            <a:br>
              <a:rPr lang="es-ES" sz="2800" dirty="0">
                <a:solidFill>
                  <a:schemeClr val="tx1"/>
                </a:solidFill>
                <a:latin typeface="Calisto MT" pitchFamily="18" charset="0"/>
              </a:rPr>
            </a:br>
            <a:r>
              <a:rPr lang="es-ES" sz="2800" dirty="0">
                <a:solidFill>
                  <a:schemeClr val="tx1"/>
                </a:solidFill>
                <a:latin typeface="Calisto MT" pitchFamily="18" charset="0"/>
              </a:rPr>
              <a:t>Se debilita</a:t>
            </a:r>
            <a:br>
              <a:rPr lang="es-ES" sz="2800" dirty="0">
                <a:solidFill>
                  <a:schemeClr val="tx1"/>
                </a:solidFill>
                <a:latin typeface="Calisto MT" pitchFamily="18" charset="0"/>
              </a:rPr>
            </a:br>
            <a:r>
              <a:rPr lang="es-ES" sz="2400" dirty="0">
                <a:solidFill>
                  <a:schemeClr val="tx1"/>
                </a:solidFill>
                <a:latin typeface="Calisto MT" pitchFamily="18" charset="0"/>
              </a:rPr>
              <a:t>  el disco, el </a:t>
            </a:r>
            <a:r>
              <a:rPr lang="es-ES" sz="2400" dirty="0" smtClean="0">
                <a:solidFill>
                  <a:schemeClr val="tx1"/>
                </a:solidFill>
                <a:latin typeface="Calisto MT" pitchFamily="18" charset="0"/>
              </a:rPr>
              <a:t>cartílago</a:t>
            </a:r>
            <a:r>
              <a:rPr lang="es-ES" sz="2400" dirty="0">
                <a:solidFill>
                  <a:schemeClr val="tx1"/>
                </a:solidFill>
                <a:latin typeface="Calisto MT" pitchFamily="18" charset="0"/>
              </a:rPr>
              <a:t>, el hueso,  los músculos, la columna, </a:t>
            </a:r>
            <a:r>
              <a:rPr lang="es-ES" sz="2400" dirty="0" smtClean="0">
                <a:solidFill>
                  <a:schemeClr val="tx1"/>
                </a:solidFill>
                <a:latin typeface="Calisto MT" pitchFamily="18" charset="0"/>
              </a:rPr>
              <a:t/>
            </a:r>
            <a:br>
              <a:rPr lang="es-ES" sz="2400" dirty="0" smtClean="0">
                <a:solidFill>
                  <a:schemeClr val="tx1"/>
                </a:solidFill>
                <a:latin typeface="Calisto MT" pitchFamily="18" charset="0"/>
              </a:rPr>
            </a:br>
            <a:r>
              <a:rPr lang="es-ES" sz="2400" dirty="0" smtClean="0">
                <a:solidFill>
                  <a:schemeClr val="tx1"/>
                </a:solidFill>
                <a:latin typeface="Calisto MT" pitchFamily="18" charset="0"/>
              </a:rPr>
              <a:t>“</a:t>
            </a:r>
            <a:r>
              <a:rPr lang="es-ES" sz="3200" dirty="0" smtClean="0">
                <a:solidFill>
                  <a:schemeClr val="tx1"/>
                </a:solidFill>
                <a:latin typeface="Calisto MT" pitchFamily="18" charset="0"/>
              </a:rPr>
              <a:t>usted”.</a:t>
            </a:r>
            <a:br>
              <a:rPr lang="es-ES" sz="3200" dirty="0" smtClean="0">
                <a:solidFill>
                  <a:schemeClr val="tx1"/>
                </a:solidFill>
                <a:latin typeface="Calisto MT" pitchFamily="18" charset="0"/>
              </a:rPr>
            </a:br>
            <a:r>
              <a:rPr lang="es-ES" sz="3200" dirty="0">
                <a:latin typeface="Calisto MT" pitchFamily="18" charset="0"/>
              </a:rPr>
              <a:t/>
            </a:r>
            <a:br>
              <a:rPr lang="es-ES" sz="3200" dirty="0">
                <a:latin typeface="Calisto MT" pitchFamily="18" charset="0"/>
              </a:rPr>
            </a:br>
            <a:r>
              <a:rPr lang="es-ES" sz="3200" dirty="0" smtClean="0">
                <a:latin typeface="Calisto MT" pitchFamily="18" charset="0"/>
              </a:rPr>
              <a:t/>
            </a:r>
            <a:br>
              <a:rPr lang="es-ES" sz="3200" dirty="0" smtClean="0">
                <a:latin typeface="Calisto MT" pitchFamily="18" charset="0"/>
              </a:rPr>
            </a:br>
            <a:r>
              <a:rPr lang="es-ES" sz="3200" dirty="0" smtClean="0">
                <a:latin typeface="Calisto MT" pitchFamily="18" charset="0"/>
              </a:rPr>
              <a:t>gracias</a:t>
            </a:r>
            <a:r>
              <a:rPr lang="es-ES" sz="3200" dirty="0">
                <a:solidFill>
                  <a:schemeClr val="tx1"/>
                </a:solidFill>
                <a:latin typeface="Calisto MT" pitchFamily="18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Calisto MT" pitchFamily="18" charset="0"/>
              </a:rPr>
            </a:br>
            <a:r>
              <a:rPr lang="es-AR" sz="3200" dirty="0">
                <a:solidFill>
                  <a:schemeClr val="tx1"/>
                </a:solidFill>
                <a:latin typeface="Calisto MT" pitchFamily="18" charset="0"/>
              </a:rPr>
              <a:t/>
            </a:r>
            <a:br>
              <a:rPr lang="es-AR" sz="3200" dirty="0">
                <a:solidFill>
                  <a:schemeClr val="tx1"/>
                </a:solidFill>
                <a:latin typeface="Calisto MT" pitchFamily="18" charset="0"/>
              </a:rPr>
            </a:br>
            <a:endParaRPr lang="es-AR" sz="2400" dirty="0">
              <a:solidFill>
                <a:schemeClr val="tx1"/>
              </a:solidFill>
              <a:latin typeface="Calisto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8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10547</TotalTime>
  <Words>725</Words>
  <Application>Microsoft Office PowerPoint</Application>
  <PresentationFormat>Presentación en pantalla (4:3)</PresentationFormat>
  <Paragraphs>160</Paragraphs>
  <Slides>26</Slides>
  <Notes>22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Tema de Office</vt:lpstr>
      <vt:lpstr>"Abordaje terapéutico biorregulador en la discopatía lumbar"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Medicina Regenerativa</vt:lpstr>
      <vt:lpstr>Presentación de PowerPoint</vt:lpstr>
      <vt:lpstr>Presentación de PowerPoint</vt:lpstr>
      <vt:lpstr>Presentación de PowerPoint</vt:lpstr>
      <vt:lpstr>Por favor recuerde:  si usted no se ama:  se corroe,  Se desvaloriza Se debilita   el disco, el cartílago, el hueso,  los músculos, la columna,  “usted”.   gracias  </vt:lpstr>
    </vt:vector>
  </TitlesOfParts>
  <Company>ccv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de Doctorado con la Universidad de Maastricht</dc:title>
  <dc:creator>Chiri</dc:creator>
  <cp:lastModifiedBy>Dr. Carlos Chiriboga</cp:lastModifiedBy>
  <cp:revision>97</cp:revision>
  <cp:lastPrinted>2018-12-12T22:25:52Z</cp:lastPrinted>
  <dcterms:created xsi:type="dcterms:W3CDTF">2018-12-12T13:23:05Z</dcterms:created>
  <dcterms:modified xsi:type="dcterms:W3CDTF">2021-09-09T01:10:23Z</dcterms:modified>
</cp:coreProperties>
</file>